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x="18288000" cy="10287000"/>
  <p:notesSz cx="6858000" cy="9144000"/>
  <p:embeddedFontLst>
    <p:embeddedFont>
      <p:font typeface="TT Fors" charset="1" panose="020B0003030001020000"/>
      <p:regular r:id="rId52"/>
    </p:embeddedFont>
    <p:embeddedFont>
      <p:font typeface="TT Fors Bold" charset="1" panose="020B0003030001020000"/>
      <p:regular r:id="rId53"/>
    </p:embeddedFont>
    <p:embeddedFont>
      <p:font typeface="Canva Sans" charset="1" panose="020B0503030501040103"/>
      <p:regular r:id="rId54"/>
    </p:embeddedFont>
    <p:embeddedFont>
      <p:font typeface="Canva Sans Bold" charset="1" panose="020B0803030501040103"/>
      <p:regular r:id="rId55"/>
    </p:embeddedFont>
    <p:embeddedFont>
      <p:font typeface="Gotham" charset="1" panose="00000000000000000000"/>
      <p:regular r:id="rId56"/>
    </p:embeddedFont>
    <p:embeddedFont>
      <p:font typeface="Garet Bold" charset="1" panose="00000000000000000000"/>
      <p:regular r:id="rId57"/>
    </p:embeddedFont>
    <p:embeddedFont>
      <p:font typeface="Poppins" charset="1" panose="00000500000000000000"/>
      <p:regular r:id="rId58"/>
    </p:embeddedFont>
    <p:embeddedFont>
      <p:font typeface="Poppins Bold" charset="1" panose="00000800000000000000"/>
      <p:regular r:id="rId59"/>
    </p:embeddedFont>
    <p:embeddedFont>
      <p:font typeface="Calibri (MS) Bold" charset="1" panose="020F0702030404030204"/>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slides/slide1.xml" Type="http://schemas.openxmlformats.org/officeDocument/2006/relationships/slide"/><Relationship Id="rId60" Target="fonts/font60.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svg" Type="http://schemas.openxmlformats.org/officeDocument/2006/relationships/image"/><Relationship Id="rId11" Target="../media/image13.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6.jpe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1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png" Type="http://schemas.openxmlformats.org/officeDocument/2006/relationships/image"/><Relationship Id="rId4" Target="../media/image17.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11" Target="../media/image28.svg" Type="http://schemas.openxmlformats.org/officeDocument/2006/relationships/image"/><Relationship Id="rId12" Target="../media/image29.png" Type="http://schemas.openxmlformats.org/officeDocument/2006/relationships/image"/><Relationship Id="rId13" Target="../media/image30.svg" Type="http://schemas.openxmlformats.org/officeDocument/2006/relationships/image"/><Relationship Id="rId14" Target="../media/image31.png" Type="http://schemas.openxmlformats.org/officeDocument/2006/relationships/image"/><Relationship Id="rId15" Target="../media/image32.svg" Type="http://schemas.openxmlformats.org/officeDocument/2006/relationships/image"/><Relationship Id="rId16" Target="../media/image33.png" Type="http://schemas.openxmlformats.org/officeDocument/2006/relationships/image"/><Relationship Id="rId17" Target="../media/image34.svg" Type="http://schemas.openxmlformats.org/officeDocument/2006/relationships/image"/><Relationship Id="rId18" Target="../media/image35.png" Type="http://schemas.openxmlformats.org/officeDocument/2006/relationships/image"/><Relationship Id="rId19" Target="../media/image36.svg" Type="http://schemas.openxmlformats.org/officeDocument/2006/relationships/image"/><Relationship Id="rId2" Target="../media/image1.png" Type="http://schemas.openxmlformats.org/officeDocument/2006/relationships/image"/><Relationship Id="rId20" Target="../media/image37.png" Type="http://schemas.openxmlformats.org/officeDocument/2006/relationships/image"/><Relationship Id="rId21" Target="../media/image38.svg" Type="http://schemas.openxmlformats.org/officeDocument/2006/relationships/image"/><Relationship Id="rId22" Target="../media/image39.png" Type="http://schemas.openxmlformats.org/officeDocument/2006/relationships/image"/><Relationship Id="rId23" Target="../media/image40.svg" Type="http://schemas.openxmlformats.org/officeDocument/2006/relationships/image"/><Relationship Id="rId24" Target="../media/image41.png" Type="http://schemas.openxmlformats.org/officeDocument/2006/relationships/image"/><Relationship Id="rId25" Target="../media/image42.svg" Type="http://schemas.openxmlformats.org/officeDocument/2006/relationships/image"/><Relationship Id="rId26" Target="../media/image43.png" Type="http://schemas.openxmlformats.org/officeDocument/2006/relationships/image"/><Relationship Id="rId27" Target="../media/image44.svg" Type="http://schemas.openxmlformats.org/officeDocument/2006/relationships/image"/><Relationship Id="rId28" Target="../media/image45.png" Type="http://schemas.openxmlformats.org/officeDocument/2006/relationships/image"/><Relationship Id="rId29" Target="../media/image46.svg" Type="http://schemas.openxmlformats.org/officeDocument/2006/relationships/image"/><Relationship Id="rId3" Target="../media/image2.svg" Type="http://schemas.openxmlformats.org/officeDocument/2006/relationships/image"/><Relationship Id="rId30" Target="../media/image47.png" Type="http://schemas.openxmlformats.org/officeDocument/2006/relationships/image"/><Relationship Id="rId31" Target="../media/image48.svg" Type="http://schemas.openxmlformats.org/officeDocument/2006/relationships/image"/><Relationship Id="rId32" Target="../media/image49.png" Type="http://schemas.openxmlformats.org/officeDocument/2006/relationships/image"/><Relationship Id="rId33" Target="../media/image50.png" Type="http://schemas.openxmlformats.org/officeDocument/2006/relationships/image"/><Relationship Id="rId34" Target="../media/image51.svg" Type="http://schemas.openxmlformats.org/officeDocument/2006/relationships/image"/><Relationship Id="rId35" Target="../media/image52.png" Type="http://schemas.openxmlformats.org/officeDocument/2006/relationships/image"/><Relationship Id="rId36" Target="../media/image53.svg" Type="http://schemas.openxmlformats.org/officeDocument/2006/relationships/image"/><Relationship Id="rId37" Target="../media/image54.png" Type="http://schemas.openxmlformats.org/officeDocument/2006/relationships/image"/><Relationship Id="rId38" Target="../media/image55.svg" Type="http://schemas.openxmlformats.org/officeDocument/2006/relationships/image"/><Relationship Id="rId39" Target="../media/image56.png" Type="http://schemas.openxmlformats.org/officeDocument/2006/relationships/image"/><Relationship Id="rId4" Target="../media/image21.png" Type="http://schemas.openxmlformats.org/officeDocument/2006/relationships/image"/><Relationship Id="rId40" Target="../media/image57.svg" Type="http://schemas.openxmlformats.org/officeDocument/2006/relationships/image"/><Relationship Id="rId41" Target="../media/image58.png" Type="http://schemas.openxmlformats.org/officeDocument/2006/relationships/image"/><Relationship Id="rId42" Target="../media/image59.svg" Type="http://schemas.openxmlformats.org/officeDocument/2006/relationships/image"/><Relationship Id="rId43" Target="../media/image60.png" Type="http://schemas.openxmlformats.org/officeDocument/2006/relationships/image"/><Relationship Id="rId44" Target="../media/image61.svg" Type="http://schemas.openxmlformats.org/officeDocument/2006/relationships/image"/><Relationship Id="rId45" Target="../media/image13.png" Type="http://schemas.openxmlformats.org/officeDocument/2006/relationships/image"/><Relationship Id="rId46" Target="../media/image62.png" Type="http://schemas.openxmlformats.org/officeDocument/2006/relationships/image"/><Relationship Id="rId47" Target="../media/image63.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6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13.png" Type="http://schemas.openxmlformats.org/officeDocument/2006/relationships/image"/><Relationship Id="rId7" Target="../media/image6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66.png" Type="http://schemas.openxmlformats.org/officeDocument/2006/relationships/image"/><Relationship Id="rId4" Target="../media/image67.png" Type="http://schemas.openxmlformats.org/officeDocument/2006/relationships/image"/><Relationship Id="rId5" Target="../media/image6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72.png" Type="http://schemas.openxmlformats.org/officeDocument/2006/relationships/image"/><Relationship Id="rId4" Target="../media/image7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 Id="rId3" Target="../media/image75.png" Type="http://schemas.openxmlformats.org/officeDocument/2006/relationships/image"/><Relationship Id="rId4" Target="../media/image76.png" Type="http://schemas.openxmlformats.org/officeDocument/2006/relationships/image"/><Relationship Id="rId5" Target="../media/image77.png" Type="http://schemas.openxmlformats.org/officeDocument/2006/relationships/image"/><Relationship Id="rId6" Target="../media/image1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7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79.png" Type="http://schemas.openxmlformats.org/officeDocument/2006/relationships/image"/><Relationship Id="rId8" Target="../media/image8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81.png" Type="http://schemas.openxmlformats.org/officeDocument/2006/relationships/image"/><Relationship Id="rId7" Target="../media/image82.png" Type="http://schemas.openxmlformats.org/officeDocument/2006/relationships/image"/><Relationship Id="rId8" Target="../media/image8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84.png" Type="http://schemas.openxmlformats.org/officeDocument/2006/relationships/image"/><Relationship Id="rId7" Target="../media/image82.png" Type="http://schemas.openxmlformats.org/officeDocument/2006/relationships/image"/><Relationship Id="rId8" Target="../media/image83.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85.png" Type="http://schemas.openxmlformats.org/officeDocument/2006/relationships/image"/><Relationship Id="rId7" Target="../media/image82.png" Type="http://schemas.openxmlformats.org/officeDocument/2006/relationships/image"/><Relationship Id="rId8" Target="../media/image83.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21.png" Type="http://schemas.openxmlformats.org/officeDocument/2006/relationships/image"/><Relationship Id="rId4" Target="../media/image22.svg" Type="http://schemas.openxmlformats.org/officeDocument/2006/relationships/image"/><Relationship Id="rId5" Target="../media/image86.png" Type="http://schemas.openxmlformats.org/officeDocument/2006/relationships/image"/><Relationship Id="rId6" Target="https://www.grsretail.nl" TargetMode="External" Type="http://schemas.openxmlformats.org/officeDocument/2006/relationships/hyperlink"/><Relationship Id="rId7" Target="../media/image87.png" Type="http://schemas.openxmlformats.org/officeDocument/2006/relationships/image"/><Relationship Id="rId8" Target="../media/image88.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2.png" Type="http://schemas.openxmlformats.org/officeDocument/2006/relationships/image"/><Relationship Id="rId11" Target="../media/image93.svg" Type="http://schemas.openxmlformats.org/officeDocument/2006/relationships/image"/><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86.png" Type="http://schemas.openxmlformats.org/officeDocument/2006/relationships/image"/><Relationship Id="rId6" Target="https://datafanatics.nl" TargetMode="External" Type="http://schemas.openxmlformats.org/officeDocument/2006/relationships/hyperlink"/><Relationship Id="rId7" Target="../media/image89.png" Type="http://schemas.openxmlformats.org/officeDocument/2006/relationships/image"/><Relationship Id="rId8" Target="../media/image90.png" Type="http://schemas.openxmlformats.org/officeDocument/2006/relationships/image"/><Relationship Id="rId9" Target="../media/image9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https://www.mindbank.ai" TargetMode="External" Type="http://schemas.openxmlformats.org/officeDocument/2006/relationships/hyperlink"/><Relationship Id="rId6" Target="../media/image94.png" Type="http://schemas.openxmlformats.org/officeDocument/2006/relationships/image"/><Relationship Id="rId7" Target="../media/image9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96.png" Type="http://schemas.openxmlformats.org/officeDocument/2006/relationships/image"/><Relationship Id="rId6" Target="https://www.gomonday.se"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0.svg" Type="http://schemas.openxmlformats.org/officeDocument/2006/relationships/image"/><Relationship Id="rId11" Target="https://lidekahome.nl" TargetMode="External" Type="http://schemas.openxmlformats.org/officeDocument/2006/relationships/hyperlink"/><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97.png" Type="http://schemas.openxmlformats.org/officeDocument/2006/relationships/image"/><Relationship Id="rId6" Target="../media/image98.jpeg" Type="http://schemas.openxmlformats.org/officeDocument/2006/relationships/image"/><Relationship Id="rId7" Target="../media/image92.png" Type="http://schemas.openxmlformats.org/officeDocument/2006/relationships/image"/><Relationship Id="rId8" Target="../media/image93.svg" Type="http://schemas.openxmlformats.org/officeDocument/2006/relationships/image"/><Relationship Id="rId9" Target="../media/image99.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aktivmiljo.se" TargetMode="External" Type="http://schemas.openxmlformats.org/officeDocument/2006/relationships/hyperlink"/><Relationship Id="rId2" Target="../media/image13.png" Type="http://schemas.openxmlformats.org/officeDocument/2006/relationships/image"/><Relationship Id="rId3" Target="../media/image101.png" Type="http://schemas.openxmlformats.org/officeDocument/2006/relationships/image"/><Relationship Id="rId4" Target="../media/image102.svg" Type="http://schemas.openxmlformats.org/officeDocument/2006/relationships/image"/><Relationship Id="rId5" Target="../media/image103.png" Type="http://schemas.openxmlformats.org/officeDocument/2006/relationships/image"/><Relationship Id="rId6" Target="../media/image104.png" Type="http://schemas.openxmlformats.org/officeDocument/2006/relationships/image"/><Relationship Id="rId7" Target="../media/image92.png" Type="http://schemas.openxmlformats.org/officeDocument/2006/relationships/image"/><Relationship Id="rId8" Target="../media/image93.svg" Type="http://schemas.openxmlformats.org/officeDocument/2006/relationships/image"/><Relationship Id="rId9" Target="https://www.aktivmiljo.se" TargetMode="External" Type="http://schemas.openxmlformats.org/officeDocument/2006/relationships/hyperlink"/></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https://wordpress.org/plugins/i%EF%AC%82air-woo-product-%EF%AC%81lters/" TargetMode="External" Type="http://schemas.openxmlformats.org/officeDocument/2006/relationships/hyperlink"/><Relationship Id="rId6" Target="https://wordpress.org/plugins/i%EF%AC%82air-woo-product-%EF%AC%81lters/" TargetMode="External" Type="http://schemas.openxmlformats.org/officeDocument/2006/relationships/hyperlink"/><Relationship Id="rId7" Target="../media/image10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9.png" Type="http://schemas.openxmlformats.org/officeDocument/2006/relationships/image"/><Relationship Id="rId11" Target="../media/image110.png" Type="http://schemas.openxmlformats.org/officeDocument/2006/relationships/image"/><Relationship Id="rId12" Target="../media/image111.png" Type="http://schemas.openxmlformats.org/officeDocument/2006/relationships/image"/><Relationship Id="rId13" Target="../media/image112.png" Type="http://schemas.openxmlformats.org/officeDocument/2006/relationships/image"/><Relationship Id="rId14" Target="../media/image113.png" Type="http://schemas.openxmlformats.org/officeDocument/2006/relationships/image"/><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06.png" Type="http://schemas.openxmlformats.org/officeDocument/2006/relationships/image"/><Relationship Id="rId6" Target="../media/image107.png" Type="http://schemas.openxmlformats.org/officeDocument/2006/relationships/image"/><Relationship Id="rId7" Target="https://www.travelmarketingsystems.com" TargetMode="External" Type="http://schemas.openxmlformats.org/officeDocument/2006/relationships/hyperlink"/><Relationship Id="rId8" Target="https://www.travelmarketingsystems.com" TargetMode="External" Type="http://schemas.openxmlformats.org/officeDocument/2006/relationships/hyperlink"/><Relationship Id="rId9" Target="../media/image108.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https://www.alivestudios.co.uk" TargetMode="External" Type="http://schemas.openxmlformats.org/officeDocument/2006/relationships/hyperlink"/><Relationship Id="rId12" Target="../media/image117.png" Type="http://schemas.openxmlformats.org/officeDocument/2006/relationships/image"/><Relationship Id="rId13" Target="../media/image118.png" Type="http://schemas.openxmlformats.org/officeDocument/2006/relationships/image"/><Relationship Id="rId14" Target="../media/image119.png" Type="http://schemas.openxmlformats.org/officeDocument/2006/relationships/image"/><Relationship Id="rId15" Target="../media/image120.png" Type="http://schemas.openxmlformats.org/officeDocument/2006/relationships/image"/><Relationship Id="rId16" Target="../media/image121.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86.png" Type="http://schemas.openxmlformats.org/officeDocument/2006/relationships/image"/><Relationship Id="rId5" Target="../media/image114.png" Type="http://schemas.openxmlformats.org/officeDocument/2006/relationships/image"/><Relationship Id="rId6" Target="../media/image115.png" Type="http://schemas.openxmlformats.org/officeDocument/2006/relationships/image"/><Relationship Id="rId7" Target="../media/image92.png" Type="http://schemas.openxmlformats.org/officeDocument/2006/relationships/image"/><Relationship Id="rId8" Target="../media/image93.svg" Type="http://schemas.openxmlformats.org/officeDocument/2006/relationships/image"/><Relationship Id="rId9" Target="../media/image116.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https://www.teamvate.com" TargetMode="External" Type="http://schemas.openxmlformats.org/officeDocument/2006/relationships/hyperlink"/><Relationship Id="rId12" Target="https://www.teamvate.com" TargetMode="External" Type="http://schemas.openxmlformats.org/officeDocument/2006/relationships/hyperlink"/><Relationship Id="rId2" Target="../media/image3.png" Type="http://schemas.openxmlformats.org/officeDocument/2006/relationships/image"/><Relationship Id="rId3" Target="../media/image4.svg" Type="http://schemas.openxmlformats.org/officeDocument/2006/relationships/image"/><Relationship Id="rId4" Target="../media/image122.png" Type="http://schemas.openxmlformats.org/officeDocument/2006/relationships/image"/><Relationship Id="rId5" Target="../media/image123.png" Type="http://schemas.openxmlformats.org/officeDocument/2006/relationships/image"/><Relationship Id="rId6" Target="../media/image86.png" Type="http://schemas.openxmlformats.org/officeDocument/2006/relationships/image"/><Relationship Id="rId7" Target="../media/image124.jpeg" Type="http://schemas.openxmlformats.org/officeDocument/2006/relationships/image"/><Relationship Id="rId8" Target="../media/image92.png" Type="http://schemas.openxmlformats.org/officeDocument/2006/relationships/image"/><Relationship Id="rId9" Target="../media/image93.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10" Target="https://nuformcabinetry.com" TargetMode="External" Type="http://schemas.openxmlformats.org/officeDocument/2006/relationships/hyperlink"/><Relationship Id="rId2" Target="../media/image3.png" Type="http://schemas.openxmlformats.org/officeDocument/2006/relationships/image"/><Relationship Id="rId3" Target="../media/image4.svg" Type="http://schemas.openxmlformats.org/officeDocument/2006/relationships/image"/><Relationship Id="rId4" Target="../media/image125.png" Type="http://schemas.openxmlformats.org/officeDocument/2006/relationships/image"/><Relationship Id="rId5" Target="../media/image126.png" Type="http://schemas.openxmlformats.org/officeDocument/2006/relationships/image"/><Relationship Id="rId6" Target="../media/image86.png" Type="http://schemas.openxmlformats.org/officeDocument/2006/relationships/image"/><Relationship Id="rId7" Target="../media/image127.png" Type="http://schemas.openxmlformats.org/officeDocument/2006/relationships/image"/><Relationship Id="rId8" Target="../media/image128.png" Type="http://schemas.openxmlformats.org/officeDocument/2006/relationships/image"/><Relationship Id="rId9" Target="../media/image13.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21.png" Type="http://schemas.openxmlformats.org/officeDocument/2006/relationships/image"/><Relationship Id="rId4" Target="../media/image22.svg" Type="http://schemas.openxmlformats.org/officeDocument/2006/relationships/image"/><Relationship Id="rId5" Target="https://www.distri-company.com" TargetMode="External" Type="http://schemas.openxmlformats.org/officeDocument/2006/relationships/hyperlink"/><Relationship Id="rId6" Target="../media/image86.png" Type="http://schemas.openxmlformats.org/officeDocument/2006/relationships/image"/><Relationship Id="rId7" Target="../media/image129.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https://www.distri-company.com" TargetMode="External" Type="http://schemas.openxmlformats.org/officeDocument/2006/relationships/hyperlink"/><Relationship Id="rId6" Target="../media/image130.png" Type="http://schemas.openxmlformats.org/officeDocument/2006/relationships/image"/><Relationship Id="rId7" Target="../media/image131.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32.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3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8.png" Type="http://schemas.openxmlformats.org/officeDocument/2006/relationships/image"/><Relationship Id="rId11" Target="../media/image139.svg" Type="http://schemas.openxmlformats.org/officeDocument/2006/relationships/image"/><Relationship Id="rId12"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4.png" Type="http://schemas.openxmlformats.org/officeDocument/2006/relationships/image"/><Relationship Id="rId7" Target="../media/image135.svg" Type="http://schemas.openxmlformats.org/officeDocument/2006/relationships/image"/><Relationship Id="rId8" Target="../media/image136.png" Type="http://schemas.openxmlformats.org/officeDocument/2006/relationships/image"/><Relationship Id="rId9" Target="../media/image137.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flair.com/portfolio_page/helpten/" TargetMode="External" Type="http://schemas.openxmlformats.org/officeDocument/2006/relationships/hyperlink"/><Relationship Id="rId11" Target="https://www.grsretail.nl" TargetMode="External" Type="http://schemas.openxmlformats.org/officeDocument/2006/relationships/hyperlink"/><Relationship Id="rId12" Target="../media/image14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0.png" Type="http://schemas.openxmlformats.org/officeDocument/2006/relationships/image"/><Relationship Id="rId8" Target="../media/image141.svg" Type="http://schemas.openxmlformats.org/officeDocument/2006/relationships/image"/><Relationship Id="rId9" Target="../media/image142.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utch.co/profile/iflair-web-technologies#review-202538" TargetMode="External" Type="http://schemas.openxmlformats.org/officeDocument/2006/relationships/hyperlink"/><Relationship Id="rId11" Target="https://clutch.co/profile/iflair-web-technologies#review-168783" TargetMode="External" Type="http://schemas.openxmlformats.org/officeDocument/2006/relationships/hyperlink"/><Relationship Id="rId12" Target="../media/image14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0.png" Type="http://schemas.openxmlformats.org/officeDocument/2006/relationships/image"/><Relationship Id="rId8" Target="../media/image141.svg" Type="http://schemas.openxmlformats.org/officeDocument/2006/relationships/image"/><Relationship Id="rId9" Target="../media/image142.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flair.com/portfolio_page/kitetrotter/" TargetMode="External" Type="http://schemas.openxmlformats.org/officeDocument/2006/relationships/hyperlink"/><Relationship Id="rId11" Target="https://www.iflair.com/portfolio_page/nametags4u/" TargetMode="External" Type="http://schemas.openxmlformats.org/officeDocument/2006/relationships/hyperlink"/><Relationship Id="rId12" Target="../media/image14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0.png" Type="http://schemas.openxmlformats.org/officeDocument/2006/relationships/image"/><Relationship Id="rId8" Target="../media/image141.svg" Type="http://schemas.openxmlformats.org/officeDocument/2006/relationships/image"/><Relationship Id="rId9" Target="../media/image142.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flair.com/portfolio_page/wheelhouse/" TargetMode="External" Type="http://schemas.openxmlformats.org/officeDocument/2006/relationships/hyperlink"/><Relationship Id="rId11" Target="https://www.iflair.com/portfolio_page/taskportal/" TargetMode="External" Type="http://schemas.openxmlformats.org/officeDocument/2006/relationships/hyperlink"/><Relationship Id="rId12" Target="https://g.co/kgs/WZLW1dm" TargetMode="External" Type="http://schemas.openxmlformats.org/officeDocument/2006/relationships/hyperlink"/><Relationship Id="rId13" Target="../media/image14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0.png" Type="http://schemas.openxmlformats.org/officeDocument/2006/relationships/image"/><Relationship Id="rId8" Target="../media/image141.svg" Type="http://schemas.openxmlformats.org/officeDocument/2006/relationships/image"/><Relationship Id="rId9" Target="../media/image142.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3.png" Type="http://schemas.openxmlformats.org/officeDocument/2006/relationships/image"/><Relationship Id="rId11" Target="../media/image145.png" Type="http://schemas.openxmlformats.org/officeDocument/2006/relationships/image"/><Relationship Id="rId12" Target="../media/image146.svg" Type="http://schemas.openxmlformats.org/officeDocument/2006/relationships/image"/><Relationship Id="rId13" Target="https://www.iflair.com/portfolio_page/youphrates/" TargetMode="External" Type="http://schemas.openxmlformats.org/officeDocument/2006/relationships/hyperlink"/><Relationship Id="rId14" Target="https://www.iflair.com/portfolio_page/net-effect/" TargetMode="External" Type="http://schemas.openxmlformats.org/officeDocument/2006/relationships/hyperlink"/><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0.png" Type="http://schemas.openxmlformats.org/officeDocument/2006/relationships/image"/><Relationship Id="rId8" Target="../media/image141.svg" Type="http://schemas.openxmlformats.org/officeDocument/2006/relationships/image"/><Relationship Id="rId9" Target="../media/image142.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flair.com/portfolio_page/nuform/" TargetMode="External" Type="http://schemas.openxmlformats.org/officeDocument/2006/relationships/hyperlink"/><Relationship Id="rId11" Target="../media/image143.png" Type="http://schemas.openxmlformats.org/officeDocument/2006/relationships/image"/><Relationship Id="rId12" Target="../media/image14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0.png" Type="http://schemas.openxmlformats.org/officeDocument/2006/relationships/image"/><Relationship Id="rId7" Target="../media/image141.svg" Type="http://schemas.openxmlformats.org/officeDocument/2006/relationships/image"/><Relationship Id="rId8" Target="../media/image13.png" Type="http://schemas.openxmlformats.org/officeDocument/2006/relationships/image"/><Relationship Id="rId9" Target="../media/image142.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utch.co/profile/iflair-web-technologies#review-172188" TargetMode="External" Type="http://schemas.openxmlformats.org/officeDocument/2006/relationships/hyperlink"/><Relationship Id="rId11" Target="https://clutch.co/profile/iflair-web-technologies#review-270360" TargetMode="External" Type="http://schemas.openxmlformats.org/officeDocument/2006/relationships/hyperlink"/><Relationship Id="rId12" Target="../media/image14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png" Type="http://schemas.openxmlformats.org/officeDocument/2006/relationships/image"/><Relationship Id="rId7" Target="../media/image140.png" Type="http://schemas.openxmlformats.org/officeDocument/2006/relationships/image"/><Relationship Id="rId8" Target="../media/image141.svg" Type="http://schemas.openxmlformats.org/officeDocument/2006/relationships/image"/><Relationship Id="rId9" Target="../media/image142.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7.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8.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9.jpeg" Type="http://schemas.openxmlformats.org/officeDocument/2006/relationships/image"/><Relationship Id="rId4" Target="../media/image150.jpeg" Type="http://schemas.openxmlformats.org/officeDocument/2006/relationships/image"/><Relationship Id="rId5" Target="../media/image151.jpe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2.jpeg" Type="http://schemas.openxmlformats.org/officeDocument/2006/relationships/image"/><Relationship Id="rId4" Target="../media/image153.jpeg" Type="http://schemas.openxmlformats.org/officeDocument/2006/relationships/image"/><Relationship Id="rId5" Target="../media/image15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ailto:sales@iflair.com?subject=Request%20for%20Quote%20from%20iFlair.in" TargetMode="External" Type="http://schemas.openxmlformats.org/officeDocument/2006/relationships/hyperlink"/><Relationship Id="rId9"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520181" y="1773241"/>
            <a:ext cx="7325808" cy="1075051"/>
          </a:xfrm>
          <a:custGeom>
            <a:avLst/>
            <a:gdLst/>
            <a:ahLst/>
            <a:cxnLst/>
            <a:rect r="r" b="b" t="t" l="l"/>
            <a:pathLst>
              <a:path h="1075051" w="7325808">
                <a:moveTo>
                  <a:pt x="0" y="0"/>
                </a:moveTo>
                <a:lnTo>
                  <a:pt x="7325808" y="0"/>
                </a:lnTo>
                <a:lnTo>
                  <a:pt x="7325808" y="1075051"/>
                </a:lnTo>
                <a:lnTo>
                  <a:pt x="0" y="1075051"/>
                </a:lnTo>
                <a:lnTo>
                  <a:pt x="0" y="0"/>
                </a:lnTo>
                <a:close/>
              </a:path>
            </a:pathLst>
          </a:custGeom>
          <a:blipFill>
            <a:blip r:embed="rId6"/>
            <a:stretch>
              <a:fillRect l="0" t="-539" r="0" b="-539"/>
            </a:stretch>
          </a:blipFill>
        </p:spPr>
      </p:sp>
      <p:sp>
        <p:nvSpPr>
          <p:cNvPr name="TextBox 5" id="5"/>
          <p:cNvSpPr txBox="true"/>
          <p:nvPr/>
        </p:nvSpPr>
        <p:spPr>
          <a:xfrm rot="0">
            <a:off x="7960250" y="9623377"/>
            <a:ext cx="2367499" cy="314325"/>
          </a:xfrm>
          <a:prstGeom prst="rect">
            <a:avLst/>
          </a:prstGeom>
        </p:spPr>
        <p:txBody>
          <a:bodyPr anchor="t" rtlCol="false" tIns="0" lIns="0" bIns="0" rIns="0">
            <a:spAutoFit/>
          </a:bodyPr>
          <a:lstStyle/>
          <a:p>
            <a:pPr algn="ctr">
              <a:lnSpc>
                <a:spcPts val="2400"/>
              </a:lnSpc>
            </a:pPr>
            <a:r>
              <a:rPr lang="en-US" sz="2000">
                <a:solidFill>
                  <a:srgbClr val="FFFFFF"/>
                </a:solidFill>
                <a:latin typeface="TT Fors"/>
                <a:ea typeface="TT Fors"/>
                <a:cs typeface="TT Fors"/>
                <a:sym typeface="TT Fors"/>
              </a:rPr>
              <a:t>www.iFlair.com</a:t>
            </a:r>
          </a:p>
        </p:txBody>
      </p:sp>
      <p:sp>
        <p:nvSpPr>
          <p:cNvPr name="TextBox 6" id="6"/>
          <p:cNvSpPr txBox="true"/>
          <p:nvPr/>
        </p:nvSpPr>
        <p:spPr>
          <a:xfrm rot="0">
            <a:off x="1028700" y="4381817"/>
            <a:ext cx="16230600" cy="1694182"/>
          </a:xfrm>
          <a:prstGeom prst="rect">
            <a:avLst/>
          </a:prstGeom>
        </p:spPr>
        <p:txBody>
          <a:bodyPr anchor="t" rtlCol="false" tIns="0" lIns="0" bIns="0" rIns="0">
            <a:spAutoFit/>
          </a:bodyPr>
          <a:lstStyle/>
          <a:p>
            <a:pPr algn="ctr">
              <a:lnSpc>
                <a:spcPts val="8740"/>
              </a:lnSpc>
            </a:pPr>
            <a:r>
              <a:rPr lang="en-US" sz="7600">
                <a:solidFill>
                  <a:srgbClr val="FFFFFF"/>
                </a:solidFill>
                <a:latin typeface="TT Fors Bold"/>
                <a:ea typeface="TT Fors Bold"/>
                <a:cs typeface="TT Fors Bold"/>
                <a:sym typeface="TT Fors Bold"/>
              </a:rPr>
              <a:t>iFlair Web Technologies Pvt Ltd.</a:t>
            </a:r>
          </a:p>
          <a:p>
            <a:pPr algn="ctr">
              <a:lnSpc>
                <a:spcPts val="4599"/>
              </a:lnSpc>
            </a:pPr>
            <a:r>
              <a:rPr lang="en-US" sz="3999">
                <a:solidFill>
                  <a:srgbClr val="FFFFFF"/>
                </a:solidFill>
                <a:latin typeface="TT Fors Bold"/>
                <a:ea typeface="TT Fors Bold"/>
                <a:cs typeface="TT Fors Bold"/>
                <a:sym typeface="TT Fors Bold"/>
              </a:rPr>
              <a:t>Pitch Deck</a:t>
            </a:r>
          </a:p>
        </p:txBody>
      </p:sp>
      <p:sp>
        <p:nvSpPr>
          <p:cNvPr name="TextBox 7" id="7"/>
          <p:cNvSpPr txBox="true"/>
          <p:nvPr/>
        </p:nvSpPr>
        <p:spPr>
          <a:xfrm rot="0">
            <a:off x="7072996" y="7138368"/>
            <a:ext cx="4427761" cy="523500"/>
          </a:xfrm>
          <a:prstGeom prst="rect">
            <a:avLst/>
          </a:prstGeom>
        </p:spPr>
        <p:txBody>
          <a:bodyPr anchor="t" rtlCol="false" tIns="0" lIns="0" bIns="0" rIns="0">
            <a:spAutoFit/>
          </a:bodyPr>
          <a:lstStyle/>
          <a:p>
            <a:pPr algn="ctr">
              <a:lnSpc>
                <a:spcPts val="4220"/>
              </a:lnSpc>
              <a:spcBef>
                <a:spcPct val="0"/>
              </a:spcBef>
            </a:pPr>
            <a:r>
              <a:rPr lang="en-US" sz="3014" spc="295">
                <a:solidFill>
                  <a:srgbClr val="F0E07F"/>
                </a:solidFill>
                <a:latin typeface="TT Fors"/>
                <a:ea typeface="TT Fors"/>
                <a:cs typeface="TT Fors"/>
                <a:sym typeface="TT Fors"/>
              </a:rPr>
              <a:t>Telephone</a:t>
            </a:r>
          </a:p>
        </p:txBody>
      </p:sp>
      <p:sp>
        <p:nvSpPr>
          <p:cNvPr name="TextBox 8" id="8"/>
          <p:cNvSpPr txBox="true"/>
          <p:nvPr/>
        </p:nvSpPr>
        <p:spPr>
          <a:xfrm rot="0">
            <a:off x="7072996" y="7886365"/>
            <a:ext cx="4427761" cy="1056900"/>
          </a:xfrm>
          <a:prstGeom prst="rect">
            <a:avLst/>
          </a:prstGeom>
        </p:spPr>
        <p:txBody>
          <a:bodyPr anchor="t" rtlCol="false" tIns="0" lIns="0" bIns="0" rIns="0">
            <a:spAutoFit/>
          </a:bodyPr>
          <a:lstStyle/>
          <a:p>
            <a:pPr algn="l">
              <a:lnSpc>
                <a:spcPts val="4220"/>
              </a:lnSpc>
            </a:pPr>
            <a:r>
              <a:rPr lang="en-US" sz="3014" spc="295">
                <a:solidFill>
                  <a:srgbClr val="FFFFFF"/>
                </a:solidFill>
                <a:latin typeface="TT Fors"/>
                <a:ea typeface="TT Fors"/>
                <a:cs typeface="TT Fors"/>
                <a:sym typeface="TT Fors"/>
              </a:rPr>
              <a:t>US: +1-347-878-2931</a:t>
            </a:r>
          </a:p>
          <a:p>
            <a:pPr algn="l">
              <a:lnSpc>
                <a:spcPts val="4220"/>
              </a:lnSpc>
              <a:spcBef>
                <a:spcPct val="0"/>
              </a:spcBef>
            </a:pPr>
            <a:r>
              <a:rPr lang="en-US" sz="3014" spc="295">
                <a:solidFill>
                  <a:srgbClr val="FFFFFF"/>
                </a:solidFill>
                <a:latin typeface="TT Fors"/>
                <a:ea typeface="TT Fors"/>
                <a:cs typeface="TT Fors"/>
                <a:sym typeface="TT Fors"/>
              </a:rPr>
              <a:t>DK</a:t>
            </a:r>
            <a:r>
              <a:rPr lang="en-US" sz="3014" spc="295">
                <a:solidFill>
                  <a:srgbClr val="FFFFFF"/>
                </a:solidFill>
                <a:latin typeface="TT Fors"/>
                <a:ea typeface="TT Fors"/>
                <a:cs typeface="TT Fors"/>
                <a:sym typeface="TT Fors"/>
              </a:rPr>
              <a:t>: +45 36 98 05 05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1890531">
            <a:off x="1133058" y="1778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2">
              <a:alphaModFix amt="55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2161532" y="2807389"/>
            <a:ext cx="4887030" cy="4887011"/>
            <a:chOff x="0" y="0"/>
            <a:chExt cx="6350000" cy="6349975"/>
          </a:xfrm>
        </p:grpSpPr>
        <p:sp>
          <p:nvSpPr>
            <p:cNvPr name="Freeform 4" id="4"/>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0706" t="0" r="-10706" b="0"/>
              </a:stretch>
            </a:blipFill>
          </p:spPr>
        </p:sp>
      </p:grpSp>
      <p:sp>
        <p:nvSpPr>
          <p:cNvPr name="Freeform 5" id="5"/>
          <p:cNvSpPr/>
          <p:nvPr/>
        </p:nvSpPr>
        <p:spPr>
          <a:xfrm flipH="true" flipV="true" rot="0">
            <a:off x="5578715" y="2529658"/>
            <a:ext cx="1939932" cy="1939932"/>
          </a:xfrm>
          <a:custGeom>
            <a:avLst/>
            <a:gdLst/>
            <a:ahLst/>
            <a:cxnLst/>
            <a:rect r="r" b="b" t="t" l="l"/>
            <a:pathLst>
              <a:path h="1939932" w="1939932">
                <a:moveTo>
                  <a:pt x="1939932" y="1939932"/>
                </a:moveTo>
                <a:lnTo>
                  <a:pt x="0" y="1939932"/>
                </a:lnTo>
                <a:lnTo>
                  <a:pt x="0" y="0"/>
                </a:lnTo>
                <a:lnTo>
                  <a:pt x="1939932" y="0"/>
                </a:lnTo>
                <a:lnTo>
                  <a:pt x="1939932" y="1939932"/>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5884124" y="2835067"/>
            <a:ext cx="1329114" cy="1329114"/>
          </a:xfrm>
          <a:custGeom>
            <a:avLst/>
            <a:gdLst/>
            <a:ahLst/>
            <a:cxnLst/>
            <a:rect r="r" b="b" t="t" l="l"/>
            <a:pathLst>
              <a:path h="1329114" w="1329114">
                <a:moveTo>
                  <a:pt x="0" y="0"/>
                </a:moveTo>
                <a:lnTo>
                  <a:pt x="1329114" y="0"/>
                </a:lnTo>
                <a:lnTo>
                  <a:pt x="1329114" y="1329114"/>
                </a:lnTo>
                <a:lnTo>
                  <a:pt x="0" y="132911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6207450" y="3158393"/>
            <a:ext cx="682462" cy="682462"/>
          </a:xfrm>
          <a:custGeom>
            <a:avLst/>
            <a:gdLst/>
            <a:ahLst/>
            <a:cxnLst/>
            <a:rect r="r" b="b" t="t" l="l"/>
            <a:pathLst>
              <a:path h="682462" w="682462">
                <a:moveTo>
                  <a:pt x="0" y="0"/>
                </a:moveTo>
                <a:lnTo>
                  <a:pt x="682462" y="0"/>
                </a:lnTo>
                <a:lnTo>
                  <a:pt x="682462" y="682462"/>
                </a:lnTo>
                <a:lnTo>
                  <a:pt x="0" y="6824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11"/>
            <a:stretch>
              <a:fillRect l="0" t="0" r="0" b="0"/>
            </a:stretch>
          </a:blipFill>
        </p:spPr>
      </p:sp>
      <p:sp>
        <p:nvSpPr>
          <p:cNvPr name="AutoShape 9" id="9"/>
          <p:cNvSpPr/>
          <p:nvPr/>
        </p:nvSpPr>
        <p:spPr>
          <a:xfrm>
            <a:off x="8696325" y="8411973"/>
            <a:ext cx="0" cy="998727"/>
          </a:xfrm>
          <a:prstGeom prst="line">
            <a:avLst/>
          </a:prstGeom>
          <a:ln cap="flat" w="47625">
            <a:solidFill>
              <a:srgbClr val="4BA8A4"/>
            </a:solidFill>
            <a:prstDash val="solid"/>
            <a:headEnd type="none" len="sm" w="sm"/>
            <a:tailEnd type="none" len="sm" w="sm"/>
          </a:ln>
        </p:spPr>
      </p:sp>
      <p:sp>
        <p:nvSpPr>
          <p:cNvPr name="TextBox 10" id="10"/>
          <p:cNvSpPr txBox="true"/>
          <p:nvPr/>
        </p:nvSpPr>
        <p:spPr>
          <a:xfrm rot="0">
            <a:off x="8896290" y="9103995"/>
            <a:ext cx="2733687" cy="306705"/>
          </a:xfrm>
          <a:prstGeom prst="rect">
            <a:avLst/>
          </a:prstGeom>
        </p:spPr>
        <p:txBody>
          <a:bodyPr anchor="t" rtlCol="false" tIns="0" lIns="0" bIns="0" rIns="0">
            <a:spAutoFit/>
          </a:bodyPr>
          <a:lstStyle/>
          <a:p>
            <a:pPr algn="l">
              <a:lnSpc>
                <a:spcPts val="2520"/>
              </a:lnSpc>
            </a:pPr>
            <a:r>
              <a:rPr lang="en-US" sz="1800">
                <a:solidFill>
                  <a:srgbClr val="FFFFFF"/>
                </a:solidFill>
                <a:latin typeface="TT Fors"/>
                <a:ea typeface="TT Fors"/>
                <a:cs typeface="TT Fors"/>
                <a:sym typeface="TT Fors"/>
              </a:rPr>
              <a:t>Employees</a:t>
            </a:r>
          </a:p>
        </p:txBody>
      </p:sp>
      <p:sp>
        <p:nvSpPr>
          <p:cNvPr name="TextBox 11" id="11"/>
          <p:cNvSpPr txBox="true"/>
          <p:nvPr/>
        </p:nvSpPr>
        <p:spPr>
          <a:xfrm rot="0">
            <a:off x="8896290" y="8335773"/>
            <a:ext cx="1366843" cy="712470"/>
          </a:xfrm>
          <a:prstGeom prst="rect">
            <a:avLst/>
          </a:prstGeom>
        </p:spPr>
        <p:txBody>
          <a:bodyPr anchor="t" rtlCol="false" tIns="0" lIns="0" bIns="0" rIns="0">
            <a:spAutoFit/>
          </a:bodyPr>
          <a:lstStyle/>
          <a:p>
            <a:pPr algn="l">
              <a:lnSpc>
                <a:spcPts val="5880"/>
              </a:lnSpc>
            </a:pPr>
            <a:r>
              <a:rPr lang="en-US" sz="4200">
                <a:solidFill>
                  <a:srgbClr val="FFFFFF"/>
                </a:solidFill>
                <a:latin typeface="TT Fors Bold"/>
                <a:ea typeface="TT Fors Bold"/>
                <a:cs typeface="TT Fors Bold"/>
                <a:sym typeface="TT Fors Bold"/>
              </a:rPr>
              <a:t>250+</a:t>
            </a:r>
          </a:p>
        </p:txBody>
      </p:sp>
      <p:sp>
        <p:nvSpPr>
          <p:cNvPr name="AutoShape 12" id="12"/>
          <p:cNvSpPr/>
          <p:nvPr/>
        </p:nvSpPr>
        <p:spPr>
          <a:xfrm>
            <a:off x="8696325" y="6354196"/>
            <a:ext cx="0" cy="1247106"/>
          </a:xfrm>
          <a:prstGeom prst="line">
            <a:avLst/>
          </a:prstGeom>
          <a:ln cap="flat" w="47625">
            <a:solidFill>
              <a:srgbClr val="4BA8A4"/>
            </a:solidFill>
            <a:prstDash val="solid"/>
            <a:headEnd type="none" len="sm" w="sm"/>
            <a:tailEnd type="none" len="sm" w="sm"/>
          </a:ln>
        </p:spPr>
      </p:sp>
      <p:sp>
        <p:nvSpPr>
          <p:cNvPr name="TextBox 13" id="13"/>
          <p:cNvSpPr txBox="true"/>
          <p:nvPr/>
        </p:nvSpPr>
        <p:spPr>
          <a:xfrm rot="0">
            <a:off x="8891588" y="7027169"/>
            <a:ext cx="1421071" cy="674370"/>
          </a:xfrm>
          <a:prstGeom prst="rect">
            <a:avLst/>
          </a:prstGeom>
        </p:spPr>
        <p:txBody>
          <a:bodyPr anchor="t" rtlCol="false" tIns="0" lIns="0" bIns="0" rIns="0">
            <a:spAutoFit/>
          </a:bodyPr>
          <a:lstStyle/>
          <a:p>
            <a:pPr algn="l">
              <a:lnSpc>
                <a:spcPts val="2700"/>
              </a:lnSpc>
            </a:pPr>
            <a:r>
              <a:rPr lang="en-US" sz="1800">
                <a:solidFill>
                  <a:srgbClr val="FFFFFF"/>
                </a:solidFill>
                <a:latin typeface="TT Fors"/>
                <a:ea typeface="TT Fors"/>
                <a:cs typeface="TT Fors"/>
                <a:sym typeface="TT Fors"/>
              </a:rPr>
              <a:t>27001:2013 </a:t>
            </a:r>
          </a:p>
          <a:p>
            <a:pPr algn="l">
              <a:lnSpc>
                <a:spcPts val="2700"/>
              </a:lnSpc>
            </a:pPr>
            <a:r>
              <a:rPr lang="en-US" sz="1800">
                <a:solidFill>
                  <a:srgbClr val="FFFFFF"/>
                </a:solidFill>
                <a:latin typeface="TT Fors"/>
                <a:ea typeface="TT Fors"/>
                <a:cs typeface="TT Fors"/>
                <a:sym typeface="TT Fors"/>
              </a:rPr>
              <a:t>CERTIFIED</a:t>
            </a:r>
          </a:p>
        </p:txBody>
      </p:sp>
      <p:sp>
        <p:nvSpPr>
          <p:cNvPr name="TextBox 14" id="14"/>
          <p:cNvSpPr txBox="true"/>
          <p:nvPr/>
        </p:nvSpPr>
        <p:spPr>
          <a:xfrm rot="0">
            <a:off x="8891588" y="6277996"/>
            <a:ext cx="1030224" cy="712470"/>
          </a:xfrm>
          <a:prstGeom prst="rect">
            <a:avLst/>
          </a:prstGeom>
        </p:spPr>
        <p:txBody>
          <a:bodyPr anchor="t" rtlCol="false" tIns="0" lIns="0" bIns="0" rIns="0">
            <a:spAutoFit/>
          </a:bodyPr>
          <a:lstStyle/>
          <a:p>
            <a:pPr algn="l" marL="0" indent="0" lvl="0">
              <a:lnSpc>
                <a:spcPts val="5880"/>
              </a:lnSpc>
              <a:spcBef>
                <a:spcPct val="0"/>
              </a:spcBef>
            </a:pPr>
            <a:r>
              <a:rPr lang="en-US" sz="4200">
                <a:solidFill>
                  <a:srgbClr val="FFFFFF"/>
                </a:solidFill>
                <a:latin typeface="TT Fors Bold"/>
                <a:ea typeface="TT Fors Bold"/>
                <a:cs typeface="TT Fors Bold"/>
                <a:sym typeface="TT Fors Bold"/>
              </a:rPr>
              <a:t>ISO</a:t>
            </a:r>
          </a:p>
        </p:txBody>
      </p:sp>
      <p:sp>
        <p:nvSpPr>
          <p:cNvPr name="AutoShape 15" id="15"/>
          <p:cNvSpPr/>
          <p:nvPr/>
        </p:nvSpPr>
        <p:spPr>
          <a:xfrm>
            <a:off x="11749247" y="8411973"/>
            <a:ext cx="0" cy="998727"/>
          </a:xfrm>
          <a:prstGeom prst="line">
            <a:avLst/>
          </a:prstGeom>
          <a:ln cap="flat" w="47625">
            <a:solidFill>
              <a:srgbClr val="4BA8A4"/>
            </a:solidFill>
            <a:prstDash val="solid"/>
            <a:headEnd type="none" len="sm" w="sm"/>
            <a:tailEnd type="none" len="sm" w="sm"/>
          </a:ln>
        </p:spPr>
      </p:sp>
      <p:sp>
        <p:nvSpPr>
          <p:cNvPr name="TextBox 16" id="16"/>
          <p:cNvSpPr txBox="true"/>
          <p:nvPr/>
        </p:nvSpPr>
        <p:spPr>
          <a:xfrm rot="0">
            <a:off x="11944510" y="9103995"/>
            <a:ext cx="2094519" cy="306573"/>
          </a:xfrm>
          <a:prstGeom prst="rect">
            <a:avLst/>
          </a:prstGeom>
        </p:spPr>
        <p:txBody>
          <a:bodyPr anchor="t" rtlCol="false" tIns="0" lIns="0" bIns="0" rIns="0">
            <a:spAutoFit/>
          </a:bodyPr>
          <a:lstStyle/>
          <a:p>
            <a:pPr algn="l">
              <a:lnSpc>
                <a:spcPts val="2520"/>
              </a:lnSpc>
            </a:pPr>
            <a:r>
              <a:rPr lang="en-US" sz="1800">
                <a:solidFill>
                  <a:srgbClr val="FFFFFF"/>
                </a:solidFill>
                <a:latin typeface="TT Fors"/>
                <a:ea typeface="TT Fors"/>
                <a:cs typeface="TT Fors"/>
                <a:sym typeface="TT Fors"/>
              </a:rPr>
              <a:t>YEARS EXPERIENCE</a:t>
            </a:r>
          </a:p>
        </p:txBody>
      </p:sp>
      <p:sp>
        <p:nvSpPr>
          <p:cNvPr name="TextBox 17" id="17"/>
          <p:cNvSpPr txBox="true"/>
          <p:nvPr/>
        </p:nvSpPr>
        <p:spPr>
          <a:xfrm rot="0">
            <a:off x="11944510" y="8335773"/>
            <a:ext cx="1047260" cy="712470"/>
          </a:xfrm>
          <a:prstGeom prst="rect">
            <a:avLst/>
          </a:prstGeom>
        </p:spPr>
        <p:txBody>
          <a:bodyPr anchor="t" rtlCol="false" tIns="0" lIns="0" bIns="0" rIns="0">
            <a:spAutoFit/>
          </a:bodyPr>
          <a:lstStyle/>
          <a:p>
            <a:pPr algn="l" marL="0" indent="0" lvl="0">
              <a:lnSpc>
                <a:spcPts val="5880"/>
              </a:lnSpc>
              <a:spcBef>
                <a:spcPct val="0"/>
              </a:spcBef>
            </a:pPr>
            <a:r>
              <a:rPr lang="en-US" sz="4200">
                <a:solidFill>
                  <a:srgbClr val="FFFFFF"/>
                </a:solidFill>
                <a:latin typeface="TT Fors Bold"/>
                <a:ea typeface="TT Fors Bold"/>
                <a:cs typeface="TT Fors Bold"/>
                <a:sym typeface="TT Fors Bold"/>
              </a:rPr>
              <a:t>20+</a:t>
            </a:r>
          </a:p>
        </p:txBody>
      </p:sp>
      <p:sp>
        <p:nvSpPr>
          <p:cNvPr name="AutoShape 18" id="18"/>
          <p:cNvSpPr/>
          <p:nvPr/>
        </p:nvSpPr>
        <p:spPr>
          <a:xfrm>
            <a:off x="11749247" y="6354196"/>
            <a:ext cx="0" cy="1247106"/>
          </a:xfrm>
          <a:prstGeom prst="line">
            <a:avLst/>
          </a:prstGeom>
          <a:ln cap="flat" w="47625">
            <a:solidFill>
              <a:srgbClr val="4BA8A4"/>
            </a:solidFill>
            <a:prstDash val="solid"/>
            <a:headEnd type="none" len="sm" w="sm"/>
            <a:tailEnd type="none" len="sm" w="sm"/>
          </a:ln>
        </p:spPr>
      </p:sp>
      <p:sp>
        <p:nvSpPr>
          <p:cNvPr name="TextBox 19" id="19"/>
          <p:cNvSpPr txBox="true"/>
          <p:nvPr/>
        </p:nvSpPr>
        <p:spPr>
          <a:xfrm rot="0">
            <a:off x="11944510" y="7027169"/>
            <a:ext cx="1554984" cy="674370"/>
          </a:xfrm>
          <a:prstGeom prst="rect">
            <a:avLst/>
          </a:prstGeom>
        </p:spPr>
        <p:txBody>
          <a:bodyPr anchor="t" rtlCol="false" tIns="0" lIns="0" bIns="0" rIns="0">
            <a:spAutoFit/>
          </a:bodyPr>
          <a:lstStyle/>
          <a:p>
            <a:pPr algn="l">
              <a:lnSpc>
                <a:spcPts val="2700"/>
              </a:lnSpc>
            </a:pPr>
            <a:r>
              <a:rPr lang="en-US" sz="1800">
                <a:solidFill>
                  <a:srgbClr val="FFFFFF"/>
                </a:solidFill>
                <a:latin typeface="TT Fors"/>
                <a:ea typeface="TT Fors"/>
                <a:cs typeface="TT Fors"/>
                <a:sym typeface="TT Fors"/>
              </a:rPr>
              <a:t>PROJECT DELIVERED</a:t>
            </a:r>
          </a:p>
        </p:txBody>
      </p:sp>
      <p:sp>
        <p:nvSpPr>
          <p:cNvPr name="TextBox 20" id="20"/>
          <p:cNvSpPr txBox="true"/>
          <p:nvPr/>
        </p:nvSpPr>
        <p:spPr>
          <a:xfrm rot="0">
            <a:off x="11944510" y="6277996"/>
            <a:ext cx="1722927" cy="712470"/>
          </a:xfrm>
          <a:prstGeom prst="rect">
            <a:avLst/>
          </a:prstGeom>
        </p:spPr>
        <p:txBody>
          <a:bodyPr anchor="t" rtlCol="false" tIns="0" lIns="0" bIns="0" rIns="0">
            <a:spAutoFit/>
          </a:bodyPr>
          <a:lstStyle/>
          <a:p>
            <a:pPr algn="l" marL="0" indent="0" lvl="0">
              <a:lnSpc>
                <a:spcPts val="5880"/>
              </a:lnSpc>
              <a:spcBef>
                <a:spcPct val="0"/>
              </a:spcBef>
            </a:pPr>
            <a:r>
              <a:rPr lang="en-US" sz="4200">
                <a:solidFill>
                  <a:srgbClr val="FFFFFF"/>
                </a:solidFill>
                <a:latin typeface="TT Fors Bold"/>
                <a:ea typeface="TT Fors Bold"/>
                <a:cs typeface="TT Fors Bold"/>
                <a:sym typeface="TT Fors Bold"/>
              </a:rPr>
              <a:t>3000+</a:t>
            </a:r>
          </a:p>
        </p:txBody>
      </p:sp>
      <p:sp>
        <p:nvSpPr>
          <p:cNvPr name="AutoShape 21" id="21"/>
          <p:cNvSpPr/>
          <p:nvPr/>
        </p:nvSpPr>
        <p:spPr>
          <a:xfrm>
            <a:off x="15003500" y="8411973"/>
            <a:ext cx="0" cy="998727"/>
          </a:xfrm>
          <a:prstGeom prst="line">
            <a:avLst/>
          </a:prstGeom>
          <a:ln cap="flat" w="47625">
            <a:solidFill>
              <a:srgbClr val="4BA8A4"/>
            </a:solidFill>
            <a:prstDash val="solid"/>
            <a:headEnd type="none" len="sm" w="sm"/>
            <a:tailEnd type="none" len="sm" w="sm"/>
          </a:ln>
        </p:spPr>
      </p:sp>
      <p:sp>
        <p:nvSpPr>
          <p:cNvPr name="TextBox 22" id="22"/>
          <p:cNvSpPr txBox="true"/>
          <p:nvPr/>
        </p:nvSpPr>
        <p:spPr>
          <a:xfrm rot="0">
            <a:off x="15200480" y="9103995"/>
            <a:ext cx="2334451" cy="306705"/>
          </a:xfrm>
          <a:prstGeom prst="rect">
            <a:avLst/>
          </a:prstGeom>
        </p:spPr>
        <p:txBody>
          <a:bodyPr anchor="t" rtlCol="false" tIns="0" lIns="0" bIns="0" rIns="0">
            <a:spAutoFit/>
          </a:bodyPr>
          <a:lstStyle/>
          <a:p>
            <a:pPr algn="l">
              <a:lnSpc>
                <a:spcPts val="2520"/>
              </a:lnSpc>
            </a:pPr>
            <a:r>
              <a:rPr lang="en-US" sz="1800">
                <a:solidFill>
                  <a:srgbClr val="FFFFFF"/>
                </a:solidFill>
                <a:latin typeface="TT Fors"/>
                <a:ea typeface="TT Fors"/>
                <a:cs typeface="TT Fors"/>
                <a:sym typeface="TT Fors"/>
              </a:rPr>
              <a:t>Satisfied Clients</a:t>
            </a:r>
          </a:p>
        </p:txBody>
      </p:sp>
      <p:sp>
        <p:nvSpPr>
          <p:cNvPr name="TextBox 23" id="23"/>
          <p:cNvSpPr txBox="true"/>
          <p:nvPr/>
        </p:nvSpPr>
        <p:spPr>
          <a:xfrm rot="0">
            <a:off x="15200480" y="8335773"/>
            <a:ext cx="1601439" cy="712470"/>
          </a:xfrm>
          <a:prstGeom prst="rect">
            <a:avLst/>
          </a:prstGeom>
        </p:spPr>
        <p:txBody>
          <a:bodyPr anchor="t" rtlCol="false" tIns="0" lIns="0" bIns="0" rIns="0">
            <a:spAutoFit/>
          </a:bodyPr>
          <a:lstStyle/>
          <a:p>
            <a:pPr algn="l" marL="0" indent="0" lvl="0">
              <a:lnSpc>
                <a:spcPts val="5880"/>
              </a:lnSpc>
              <a:spcBef>
                <a:spcPct val="0"/>
              </a:spcBef>
            </a:pPr>
            <a:r>
              <a:rPr lang="en-US" sz="4200">
                <a:solidFill>
                  <a:srgbClr val="FFFFFF"/>
                </a:solidFill>
                <a:latin typeface="TT Fors Bold"/>
                <a:ea typeface="TT Fors Bold"/>
                <a:cs typeface="TT Fors Bold"/>
                <a:sym typeface="TT Fors Bold"/>
              </a:rPr>
              <a:t>1200+</a:t>
            </a:r>
          </a:p>
        </p:txBody>
      </p:sp>
      <p:sp>
        <p:nvSpPr>
          <p:cNvPr name="AutoShape 24" id="24"/>
          <p:cNvSpPr/>
          <p:nvPr/>
        </p:nvSpPr>
        <p:spPr>
          <a:xfrm>
            <a:off x="15003500" y="6354196"/>
            <a:ext cx="0" cy="1247106"/>
          </a:xfrm>
          <a:prstGeom prst="line">
            <a:avLst/>
          </a:prstGeom>
          <a:ln cap="flat" w="47625">
            <a:solidFill>
              <a:srgbClr val="4BA8A4"/>
            </a:solidFill>
            <a:prstDash val="solid"/>
            <a:headEnd type="none" len="sm" w="sm"/>
            <a:tailEnd type="none" len="sm" w="sm"/>
          </a:ln>
        </p:spPr>
      </p:sp>
      <p:sp>
        <p:nvSpPr>
          <p:cNvPr name="TextBox 25" id="25"/>
          <p:cNvSpPr txBox="true"/>
          <p:nvPr/>
        </p:nvSpPr>
        <p:spPr>
          <a:xfrm rot="0">
            <a:off x="15200480" y="7027169"/>
            <a:ext cx="1345245" cy="674370"/>
          </a:xfrm>
          <a:prstGeom prst="rect">
            <a:avLst/>
          </a:prstGeom>
        </p:spPr>
        <p:txBody>
          <a:bodyPr anchor="t" rtlCol="false" tIns="0" lIns="0" bIns="0" rIns="0">
            <a:spAutoFit/>
          </a:bodyPr>
          <a:lstStyle/>
          <a:p>
            <a:pPr algn="l">
              <a:lnSpc>
                <a:spcPts val="2700"/>
              </a:lnSpc>
            </a:pPr>
            <a:r>
              <a:rPr lang="en-US" sz="1800">
                <a:solidFill>
                  <a:srgbClr val="FFFFFF"/>
                </a:solidFill>
                <a:latin typeface="TT Fors"/>
                <a:ea typeface="TT Fors"/>
                <a:cs typeface="TT Fors"/>
                <a:sym typeface="TT Fors"/>
              </a:rPr>
              <a:t>COUNTRIES</a:t>
            </a:r>
          </a:p>
          <a:p>
            <a:pPr algn="l">
              <a:lnSpc>
                <a:spcPts val="2700"/>
              </a:lnSpc>
            </a:pPr>
            <a:r>
              <a:rPr lang="en-US" sz="1800">
                <a:solidFill>
                  <a:srgbClr val="FFFFFF"/>
                </a:solidFill>
                <a:latin typeface="TT Fors"/>
                <a:ea typeface="TT Fors"/>
                <a:cs typeface="TT Fors"/>
                <a:sym typeface="TT Fors"/>
              </a:rPr>
              <a:t>WE SERVE</a:t>
            </a:r>
          </a:p>
        </p:txBody>
      </p:sp>
      <p:sp>
        <p:nvSpPr>
          <p:cNvPr name="TextBox 26" id="26"/>
          <p:cNvSpPr txBox="true"/>
          <p:nvPr/>
        </p:nvSpPr>
        <p:spPr>
          <a:xfrm rot="0">
            <a:off x="15200480" y="6277996"/>
            <a:ext cx="1010887" cy="712470"/>
          </a:xfrm>
          <a:prstGeom prst="rect">
            <a:avLst/>
          </a:prstGeom>
        </p:spPr>
        <p:txBody>
          <a:bodyPr anchor="t" rtlCol="false" tIns="0" lIns="0" bIns="0" rIns="0">
            <a:spAutoFit/>
          </a:bodyPr>
          <a:lstStyle/>
          <a:p>
            <a:pPr algn="l" marL="0" indent="0" lvl="0">
              <a:lnSpc>
                <a:spcPts val="5880"/>
              </a:lnSpc>
              <a:spcBef>
                <a:spcPct val="0"/>
              </a:spcBef>
            </a:pPr>
            <a:r>
              <a:rPr lang="en-US" sz="4200">
                <a:solidFill>
                  <a:srgbClr val="FFFFFF"/>
                </a:solidFill>
                <a:latin typeface="TT Fors Bold"/>
                <a:ea typeface="TT Fors Bold"/>
                <a:cs typeface="TT Fors Bold"/>
                <a:sym typeface="TT Fors Bold"/>
              </a:rPr>
              <a:t>38+</a:t>
            </a:r>
          </a:p>
        </p:txBody>
      </p:sp>
      <p:sp>
        <p:nvSpPr>
          <p:cNvPr name="TextBox 27" id="27"/>
          <p:cNvSpPr txBox="true"/>
          <p:nvPr/>
        </p:nvSpPr>
        <p:spPr>
          <a:xfrm rot="0">
            <a:off x="1130650" y="9096483"/>
            <a:ext cx="2061762"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TextBox 28" id="28"/>
          <p:cNvSpPr txBox="true"/>
          <p:nvPr/>
        </p:nvSpPr>
        <p:spPr>
          <a:xfrm rot="0">
            <a:off x="8672513" y="1196404"/>
            <a:ext cx="7695193" cy="804545"/>
          </a:xfrm>
          <a:prstGeom prst="rect">
            <a:avLst/>
          </a:prstGeom>
        </p:spPr>
        <p:txBody>
          <a:bodyPr anchor="t" rtlCol="false" tIns="0" lIns="0" bIns="0" rIns="0">
            <a:spAutoFit/>
          </a:bodyPr>
          <a:lstStyle/>
          <a:p>
            <a:pPr algn="l">
              <a:lnSpc>
                <a:spcPts val="6160"/>
              </a:lnSpc>
            </a:pPr>
            <a:r>
              <a:rPr lang="en-US" sz="5600">
                <a:solidFill>
                  <a:srgbClr val="F0E07F"/>
                </a:solidFill>
                <a:latin typeface="TT Fors"/>
                <a:ea typeface="TT Fors"/>
                <a:cs typeface="TT Fors"/>
                <a:sym typeface="TT Fors"/>
              </a:rPr>
              <a:t>About Our Company</a:t>
            </a:r>
          </a:p>
        </p:txBody>
      </p:sp>
      <p:sp>
        <p:nvSpPr>
          <p:cNvPr name="TextBox 29" id="29"/>
          <p:cNvSpPr txBox="true"/>
          <p:nvPr/>
        </p:nvSpPr>
        <p:spPr>
          <a:xfrm rot="0">
            <a:off x="8672512" y="2077041"/>
            <a:ext cx="8129406" cy="3741420"/>
          </a:xfrm>
          <a:prstGeom prst="rect">
            <a:avLst/>
          </a:prstGeom>
        </p:spPr>
        <p:txBody>
          <a:bodyPr anchor="t" rtlCol="false" tIns="0" lIns="0" bIns="0" rIns="0">
            <a:spAutoFit/>
          </a:bodyPr>
          <a:lstStyle/>
          <a:p>
            <a:pPr algn="just">
              <a:lnSpc>
                <a:spcPts val="3360"/>
              </a:lnSpc>
            </a:pPr>
            <a:r>
              <a:rPr lang="en-US" sz="2100">
                <a:solidFill>
                  <a:srgbClr val="FFFFFF"/>
                </a:solidFill>
                <a:latin typeface="Canva Sans"/>
                <a:ea typeface="Canva Sans"/>
                <a:cs typeface="Canva Sans"/>
                <a:sym typeface="Canva Sans"/>
              </a:rPr>
              <a:t>iFlair is an </a:t>
            </a:r>
            <a:r>
              <a:rPr lang="en-US" sz="2100">
                <a:solidFill>
                  <a:srgbClr val="F0E07F"/>
                </a:solidFill>
                <a:latin typeface="Canva Sans Bold"/>
                <a:ea typeface="Canva Sans Bold"/>
                <a:cs typeface="Canva Sans Bold"/>
                <a:sym typeface="Canva Sans Bold"/>
              </a:rPr>
              <a:t>ISO 27001:2013</a:t>
            </a:r>
            <a:r>
              <a:rPr lang="en-US" sz="2100">
                <a:solidFill>
                  <a:srgbClr val="FFFFFF"/>
                </a:solidFill>
                <a:latin typeface="Canva Sans"/>
                <a:ea typeface="Canva Sans"/>
                <a:cs typeface="Canva Sans"/>
                <a:sym typeface="Canva Sans"/>
              </a:rPr>
              <a:t> certified software development company serving clients from startups to Fortune 500. We provide offshore and onshore resources for Ecommerce, Enterprise Web, and Mobile development globally, delivering quality work on time. With deep industry expertise and a collaborative approach, iFlair focuses on innovation, scalability, and client-driven solutions at competitive rates. Their skilled developers aim to help clients achieve enhanced business value through continuous improvement.</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TextBox 3" id="3"/>
          <p:cNvSpPr txBox="true"/>
          <p:nvPr/>
        </p:nvSpPr>
        <p:spPr>
          <a:xfrm rot="0">
            <a:off x="813371" y="9096429"/>
            <a:ext cx="2061762"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TextBox 4" id="4"/>
          <p:cNvSpPr txBox="true"/>
          <p:nvPr/>
        </p:nvSpPr>
        <p:spPr>
          <a:xfrm rot="0">
            <a:off x="813371" y="807421"/>
            <a:ext cx="5271718" cy="1585595"/>
          </a:xfrm>
          <a:prstGeom prst="rect">
            <a:avLst/>
          </a:prstGeom>
        </p:spPr>
        <p:txBody>
          <a:bodyPr anchor="t" rtlCol="false" tIns="0" lIns="0" bIns="0" rIns="0">
            <a:spAutoFit/>
          </a:bodyPr>
          <a:lstStyle/>
          <a:p>
            <a:pPr algn="l">
              <a:lnSpc>
                <a:spcPts val="6160"/>
              </a:lnSpc>
            </a:pPr>
            <a:r>
              <a:rPr lang="en-US" sz="5600">
                <a:solidFill>
                  <a:srgbClr val="F0E07F"/>
                </a:solidFill>
                <a:latin typeface="TT Fors"/>
                <a:ea typeface="TT Fors"/>
                <a:cs typeface="TT Fors"/>
                <a:sym typeface="TT Fors"/>
              </a:rPr>
              <a:t>Our Company's Journey</a:t>
            </a:r>
          </a:p>
        </p:txBody>
      </p:sp>
      <p:sp>
        <p:nvSpPr>
          <p:cNvPr name="Freeform 5" id="5"/>
          <p:cNvSpPr/>
          <p:nvPr/>
        </p:nvSpPr>
        <p:spPr>
          <a:xfrm flipH="false" flipV="false" rot="0">
            <a:off x="4963045" y="1907436"/>
            <a:ext cx="11004409" cy="6529282"/>
          </a:xfrm>
          <a:custGeom>
            <a:avLst/>
            <a:gdLst/>
            <a:ahLst/>
            <a:cxnLst/>
            <a:rect r="r" b="b" t="t" l="l"/>
            <a:pathLst>
              <a:path h="6529282" w="11004409">
                <a:moveTo>
                  <a:pt x="0" y="0"/>
                </a:moveTo>
                <a:lnTo>
                  <a:pt x="11004409" y="0"/>
                </a:lnTo>
                <a:lnTo>
                  <a:pt x="11004409" y="6529282"/>
                </a:lnTo>
                <a:lnTo>
                  <a:pt x="0" y="6529282"/>
                </a:lnTo>
                <a:lnTo>
                  <a:pt x="0" y="0"/>
                </a:lnTo>
                <a:close/>
              </a:path>
            </a:pathLst>
          </a:custGeom>
          <a:blipFill>
            <a:blip r:embed="rId3"/>
            <a:stretch>
              <a:fillRect l="-51" t="0" r="-51" b="0"/>
            </a:stretch>
          </a:blipFill>
        </p:spPr>
      </p:sp>
      <p:sp>
        <p:nvSpPr>
          <p:cNvPr name="TextBox 6" id="6"/>
          <p:cNvSpPr txBox="true"/>
          <p:nvPr/>
        </p:nvSpPr>
        <p:spPr>
          <a:xfrm rot="0">
            <a:off x="5835776" y="7993930"/>
            <a:ext cx="1256253" cy="280616"/>
          </a:xfrm>
          <a:prstGeom prst="rect">
            <a:avLst/>
          </a:prstGeom>
        </p:spPr>
        <p:txBody>
          <a:bodyPr anchor="t" rtlCol="false" tIns="0" lIns="0" bIns="0" rIns="0">
            <a:spAutoFit/>
          </a:bodyPr>
          <a:lstStyle/>
          <a:p>
            <a:pPr algn="l">
              <a:lnSpc>
                <a:spcPts val="2380"/>
              </a:lnSpc>
            </a:pPr>
            <a:r>
              <a:rPr lang="en-US" sz="1700">
                <a:solidFill>
                  <a:srgbClr val="000000"/>
                </a:solidFill>
                <a:latin typeface="Canva Sans Bold"/>
                <a:ea typeface="Canva Sans Bold"/>
                <a:cs typeface="Canva Sans Bold"/>
                <a:sym typeface="Canva Sans Bold"/>
              </a:rPr>
              <a:t>Established</a:t>
            </a:r>
          </a:p>
        </p:txBody>
      </p:sp>
      <p:sp>
        <p:nvSpPr>
          <p:cNvPr name="TextBox 7" id="7"/>
          <p:cNvSpPr txBox="true"/>
          <p:nvPr/>
        </p:nvSpPr>
        <p:spPr>
          <a:xfrm rot="0">
            <a:off x="5237478" y="8636743"/>
            <a:ext cx="2452850" cy="556387"/>
          </a:xfrm>
          <a:prstGeom prst="rect">
            <a:avLst/>
          </a:prstGeom>
        </p:spPr>
        <p:txBody>
          <a:bodyPr anchor="t" rtlCol="false" tIns="0" lIns="0" bIns="0" rIns="0">
            <a:spAutoFit/>
          </a:bodyPr>
          <a:lstStyle/>
          <a:p>
            <a:pPr algn="l">
              <a:lnSpc>
                <a:spcPts val="2324"/>
              </a:lnSpc>
            </a:pPr>
            <a:r>
              <a:rPr lang="en-US" sz="1400">
                <a:solidFill>
                  <a:srgbClr val="FFFFFF"/>
                </a:solidFill>
                <a:latin typeface="Canva Sans"/>
                <a:ea typeface="Canva Sans"/>
                <a:cs typeface="Canva Sans"/>
                <a:sym typeface="Canva Sans"/>
              </a:rPr>
              <a:t>Started iFlair as a Company</a:t>
            </a:r>
          </a:p>
          <a:p>
            <a:pPr algn="l">
              <a:lnSpc>
                <a:spcPts val="2324"/>
              </a:lnSpc>
            </a:pPr>
            <a:r>
              <a:rPr lang="en-US" sz="1400">
                <a:solidFill>
                  <a:srgbClr val="FFFFFF"/>
                </a:solidFill>
                <a:latin typeface="Canva Sans"/>
                <a:ea typeface="Canva Sans"/>
                <a:cs typeface="Canva Sans"/>
                <a:sym typeface="Canva Sans"/>
              </a:rPr>
              <a:t>in 2004 with serving in India</a:t>
            </a:r>
          </a:p>
        </p:txBody>
      </p:sp>
      <p:sp>
        <p:nvSpPr>
          <p:cNvPr name="TextBox 8" id="8"/>
          <p:cNvSpPr txBox="true"/>
          <p:nvPr/>
        </p:nvSpPr>
        <p:spPr>
          <a:xfrm rot="0">
            <a:off x="5474971" y="7468660"/>
            <a:ext cx="912732" cy="233599"/>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December</a:t>
            </a:r>
          </a:p>
        </p:txBody>
      </p:sp>
      <p:sp>
        <p:nvSpPr>
          <p:cNvPr name="TextBox 9" id="9"/>
          <p:cNvSpPr txBox="true"/>
          <p:nvPr/>
        </p:nvSpPr>
        <p:spPr>
          <a:xfrm rot="0">
            <a:off x="7502486" y="2575915"/>
            <a:ext cx="852327"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December</a:t>
            </a:r>
          </a:p>
        </p:txBody>
      </p:sp>
      <p:sp>
        <p:nvSpPr>
          <p:cNvPr name="TextBox 10" id="10"/>
          <p:cNvSpPr txBox="true"/>
          <p:nvPr/>
        </p:nvSpPr>
        <p:spPr>
          <a:xfrm rot="0">
            <a:off x="11655080" y="2575915"/>
            <a:ext cx="663900"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January</a:t>
            </a:r>
          </a:p>
        </p:txBody>
      </p:sp>
      <p:sp>
        <p:nvSpPr>
          <p:cNvPr name="TextBox 11" id="11"/>
          <p:cNvSpPr txBox="true"/>
          <p:nvPr/>
        </p:nvSpPr>
        <p:spPr>
          <a:xfrm rot="0">
            <a:off x="9455260" y="7468660"/>
            <a:ext cx="856955"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November</a:t>
            </a:r>
          </a:p>
        </p:txBody>
      </p:sp>
      <p:sp>
        <p:nvSpPr>
          <p:cNvPr name="TextBox 12" id="12"/>
          <p:cNvSpPr txBox="true"/>
          <p:nvPr/>
        </p:nvSpPr>
        <p:spPr>
          <a:xfrm rot="0">
            <a:off x="13868160" y="7468660"/>
            <a:ext cx="410829" cy="233599"/>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June</a:t>
            </a:r>
          </a:p>
        </p:txBody>
      </p:sp>
      <p:sp>
        <p:nvSpPr>
          <p:cNvPr name="TextBox 13" id="13"/>
          <p:cNvSpPr txBox="true"/>
          <p:nvPr/>
        </p:nvSpPr>
        <p:spPr>
          <a:xfrm rot="0">
            <a:off x="6649440" y="7468660"/>
            <a:ext cx="511974" cy="233599"/>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2004</a:t>
            </a:r>
          </a:p>
        </p:txBody>
      </p:sp>
      <p:sp>
        <p:nvSpPr>
          <p:cNvPr name="TextBox 14" id="14"/>
          <p:cNvSpPr txBox="true"/>
          <p:nvPr/>
        </p:nvSpPr>
        <p:spPr>
          <a:xfrm rot="0">
            <a:off x="8676954" y="2575915"/>
            <a:ext cx="467046"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2007</a:t>
            </a:r>
          </a:p>
        </p:txBody>
      </p:sp>
      <p:sp>
        <p:nvSpPr>
          <p:cNvPr name="TextBox 15" id="15"/>
          <p:cNvSpPr txBox="true"/>
          <p:nvPr/>
        </p:nvSpPr>
        <p:spPr>
          <a:xfrm rot="0">
            <a:off x="12578767" y="2575915"/>
            <a:ext cx="416598"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2018</a:t>
            </a:r>
          </a:p>
        </p:txBody>
      </p:sp>
      <p:sp>
        <p:nvSpPr>
          <p:cNvPr name="TextBox 16" id="16"/>
          <p:cNvSpPr txBox="true"/>
          <p:nvPr/>
        </p:nvSpPr>
        <p:spPr>
          <a:xfrm rot="0">
            <a:off x="10619209" y="7468660"/>
            <a:ext cx="511974"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2012</a:t>
            </a:r>
          </a:p>
        </p:txBody>
      </p:sp>
      <p:sp>
        <p:nvSpPr>
          <p:cNvPr name="TextBox 17" id="17"/>
          <p:cNvSpPr txBox="true"/>
          <p:nvPr/>
        </p:nvSpPr>
        <p:spPr>
          <a:xfrm rot="0">
            <a:off x="14590656" y="7468660"/>
            <a:ext cx="398553" cy="233680"/>
          </a:xfrm>
          <a:prstGeom prst="rect">
            <a:avLst/>
          </a:prstGeom>
        </p:spPr>
        <p:txBody>
          <a:bodyPr anchor="t" rtlCol="false" tIns="0" lIns="0" bIns="0" rIns="0">
            <a:spAutoFit/>
          </a:bodyPr>
          <a:lstStyle/>
          <a:p>
            <a:pPr algn="l">
              <a:lnSpc>
                <a:spcPts val="1819"/>
              </a:lnSpc>
            </a:pPr>
            <a:r>
              <a:rPr lang="en-US" sz="1299">
                <a:solidFill>
                  <a:srgbClr val="FFFFFF"/>
                </a:solidFill>
                <a:latin typeface="Canva Sans Bold"/>
                <a:ea typeface="Canva Sans Bold"/>
                <a:cs typeface="Canva Sans Bold"/>
                <a:sym typeface="Canva Sans Bold"/>
              </a:rPr>
              <a:t>2023</a:t>
            </a:r>
          </a:p>
        </p:txBody>
      </p:sp>
      <p:sp>
        <p:nvSpPr>
          <p:cNvPr name="TextBox 18" id="18"/>
          <p:cNvSpPr txBox="true"/>
          <p:nvPr/>
        </p:nvSpPr>
        <p:spPr>
          <a:xfrm rot="0">
            <a:off x="8520245" y="8636743"/>
            <a:ext cx="3709050" cy="556387"/>
          </a:xfrm>
          <a:prstGeom prst="rect">
            <a:avLst/>
          </a:prstGeom>
        </p:spPr>
        <p:txBody>
          <a:bodyPr anchor="t" rtlCol="false" tIns="0" lIns="0" bIns="0" rIns="0">
            <a:spAutoFit/>
          </a:bodyPr>
          <a:lstStyle/>
          <a:p>
            <a:pPr algn="just">
              <a:lnSpc>
                <a:spcPts val="2324"/>
              </a:lnSpc>
            </a:pPr>
            <a:r>
              <a:rPr lang="en-US" sz="1400">
                <a:solidFill>
                  <a:srgbClr val="FFFFFF"/>
                </a:solidFill>
                <a:latin typeface="Canva Sans"/>
                <a:ea typeface="Canva Sans"/>
                <a:cs typeface="Canva Sans"/>
                <a:sym typeface="Canva Sans"/>
              </a:rPr>
              <a:t>Expanded the team to over 100 members. Enhanced productivity &amp; Effficiency.</a:t>
            </a:r>
          </a:p>
        </p:txBody>
      </p:sp>
      <p:sp>
        <p:nvSpPr>
          <p:cNvPr name="TextBox 19" id="19"/>
          <p:cNvSpPr txBox="true"/>
          <p:nvPr/>
        </p:nvSpPr>
        <p:spPr>
          <a:xfrm rot="0">
            <a:off x="6868328" y="798599"/>
            <a:ext cx="3303836" cy="842137"/>
          </a:xfrm>
          <a:prstGeom prst="rect">
            <a:avLst/>
          </a:prstGeom>
        </p:spPr>
        <p:txBody>
          <a:bodyPr anchor="t" rtlCol="false" tIns="0" lIns="0" bIns="0" rIns="0">
            <a:spAutoFit/>
          </a:bodyPr>
          <a:lstStyle/>
          <a:p>
            <a:pPr algn="just">
              <a:lnSpc>
                <a:spcPts val="2324"/>
              </a:lnSpc>
            </a:pPr>
            <a:r>
              <a:rPr lang="en-US" sz="1400">
                <a:solidFill>
                  <a:srgbClr val="FFFFFF"/>
                </a:solidFill>
                <a:latin typeface="Canva Sans"/>
                <a:ea typeface="Canva Sans"/>
                <a:cs typeface="Canva Sans"/>
                <a:sym typeface="Canva Sans"/>
              </a:rPr>
              <a:t>Started Serving clients in Global technology market with focus in North America &amp; Central Europe.</a:t>
            </a:r>
            <a:r>
              <a:rPr lang="en-US" sz="1400">
                <a:solidFill>
                  <a:srgbClr val="FFFFFF"/>
                </a:solidFill>
                <a:latin typeface="Canva Sans"/>
                <a:ea typeface="Canva Sans"/>
                <a:cs typeface="Canva Sans"/>
                <a:sym typeface="Canva Sans"/>
              </a:rPr>
              <a:t> </a:t>
            </a:r>
          </a:p>
        </p:txBody>
      </p:sp>
      <p:sp>
        <p:nvSpPr>
          <p:cNvPr name="TextBox 20" id="20"/>
          <p:cNvSpPr txBox="true"/>
          <p:nvPr/>
        </p:nvSpPr>
        <p:spPr>
          <a:xfrm rot="0">
            <a:off x="10953213" y="798599"/>
            <a:ext cx="2988959" cy="842137"/>
          </a:xfrm>
          <a:prstGeom prst="rect">
            <a:avLst/>
          </a:prstGeom>
        </p:spPr>
        <p:txBody>
          <a:bodyPr anchor="t" rtlCol="false" tIns="0" lIns="0" bIns="0" rIns="0">
            <a:spAutoFit/>
          </a:bodyPr>
          <a:lstStyle/>
          <a:p>
            <a:pPr algn="just">
              <a:lnSpc>
                <a:spcPts val="2324"/>
              </a:lnSpc>
            </a:pPr>
            <a:r>
              <a:rPr lang="en-US" sz="1400">
                <a:solidFill>
                  <a:srgbClr val="FFFFFF"/>
                </a:solidFill>
                <a:latin typeface="Canva Sans"/>
                <a:ea typeface="Canva Sans"/>
                <a:cs typeface="Canva Sans"/>
                <a:sym typeface="Canva Sans"/>
              </a:rPr>
              <a:t>Achieved milestone of Serving 1000+ Clients and Digital Agency Owners globally.</a:t>
            </a:r>
          </a:p>
        </p:txBody>
      </p:sp>
      <p:sp>
        <p:nvSpPr>
          <p:cNvPr name="TextBox 21" id="21"/>
          <p:cNvSpPr txBox="true"/>
          <p:nvPr/>
        </p:nvSpPr>
        <p:spPr>
          <a:xfrm rot="0">
            <a:off x="13057970" y="8636743"/>
            <a:ext cx="4048921" cy="556387"/>
          </a:xfrm>
          <a:prstGeom prst="rect">
            <a:avLst/>
          </a:prstGeom>
        </p:spPr>
        <p:txBody>
          <a:bodyPr anchor="t" rtlCol="false" tIns="0" lIns="0" bIns="0" rIns="0">
            <a:spAutoFit/>
          </a:bodyPr>
          <a:lstStyle/>
          <a:p>
            <a:pPr algn="just">
              <a:lnSpc>
                <a:spcPts val="2324"/>
              </a:lnSpc>
            </a:pPr>
            <a:r>
              <a:rPr lang="en-US" sz="1400">
                <a:solidFill>
                  <a:srgbClr val="FFFFFF"/>
                </a:solidFill>
                <a:latin typeface="Canva Sans"/>
                <a:ea typeface="Canva Sans"/>
                <a:cs typeface="Canva Sans"/>
                <a:sym typeface="Canva Sans"/>
              </a:rPr>
              <a:t>Expanded team size to over 250 &amp; continuously boosting our capabilities significantly.</a:t>
            </a:r>
          </a:p>
        </p:txBody>
      </p:sp>
      <p:sp>
        <p:nvSpPr>
          <p:cNvPr name="TextBox 22" id="22"/>
          <p:cNvSpPr txBox="true"/>
          <p:nvPr/>
        </p:nvSpPr>
        <p:spPr>
          <a:xfrm rot="0">
            <a:off x="9527057" y="7993930"/>
            <a:ext cx="1876386" cy="280670"/>
          </a:xfrm>
          <a:prstGeom prst="rect">
            <a:avLst/>
          </a:prstGeom>
        </p:spPr>
        <p:txBody>
          <a:bodyPr anchor="t" rtlCol="false" tIns="0" lIns="0" bIns="0" rIns="0">
            <a:spAutoFit/>
          </a:bodyPr>
          <a:lstStyle/>
          <a:p>
            <a:pPr algn="l">
              <a:lnSpc>
                <a:spcPts val="2380"/>
              </a:lnSpc>
            </a:pPr>
            <a:r>
              <a:rPr lang="en-US" sz="1700">
                <a:solidFill>
                  <a:srgbClr val="000000"/>
                </a:solidFill>
                <a:latin typeface="Canva Sans Bold"/>
                <a:ea typeface="Canva Sans Bold"/>
                <a:cs typeface="Canva Sans Bold"/>
                <a:sym typeface="Canva Sans Bold"/>
              </a:rPr>
              <a:t>100+ Employees</a:t>
            </a:r>
          </a:p>
        </p:txBody>
      </p:sp>
      <p:sp>
        <p:nvSpPr>
          <p:cNvPr name="TextBox 23" id="23"/>
          <p:cNvSpPr txBox="true"/>
          <p:nvPr/>
        </p:nvSpPr>
        <p:spPr>
          <a:xfrm rot="0">
            <a:off x="13600867" y="7993930"/>
            <a:ext cx="1758852" cy="280670"/>
          </a:xfrm>
          <a:prstGeom prst="rect">
            <a:avLst/>
          </a:prstGeom>
        </p:spPr>
        <p:txBody>
          <a:bodyPr anchor="t" rtlCol="false" tIns="0" lIns="0" bIns="0" rIns="0">
            <a:spAutoFit/>
          </a:bodyPr>
          <a:lstStyle/>
          <a:p>
            <a:pPr algn="l">
              <a:lnSpc>
                <a:spcPts val="2380"/>
              </a:lnSpc>
            </a:pPr>
            <a:r>
              <a:rPr lang="en-US" sz="1700">
                <a:solidFill>
                  <a:srgbClr val="000000"/>
                </a:solidFill>
                <a:latin typeface="Canva Sans Bold"/>
                <a:ea typeface="Canva Sans Bold"/>
                <a:cs typeface="Canva Sans Bold"/>
                <a:sym typeface="Canva Sans Bold"/>
              </a:rPr>
              <a:t>250+ Employees</a:t>
            </a:r>
          </a:p>
        </p:txBody>
      </p:sp>
      <p:sp>
        <p:nvSpPr>
          <p:cNvPr name="TextBox 24" id="24"/>
          <p:cNvSpPr txBox="true"/>
          <p:nvPr/>
        </p:nvSpPr>
        <p:spPr>
          <a:xfrm rot="0">
            <a:off x="7642148" y="2042463"/>
            <a:ext cx="1884908" cy="280670"/>
          </a:xfrm>
          <a:prstGeom prst="rect">
            <a:avLst/>
          </a:prstGeom>
        </p:spPr>
        <p:txBody>
          <a:bodyPr anchor="t" rtlCol="false" tIns="0" lIns="0" bIns="0" rIns="0">
            <a:spAutoFit/>
          </a:bodyPr>
          <a:lstStyle/>
          <a:p>
            <a:pPr algn="l">
              <a:lnSpc>
                <a:spcPts val="2380"/>
              </a:lnSpc>
            </a:pPr>
            <a:r>
              <a:rPr lang="en-US" sz="1700">
                <a:solidFill>
                  <a:srgbClr val="000000"/>
                </a:solidFill>
                <a:latin typeface="Canva Sans Bold"/>
                <a:ea typeface="Canva Sans Bold"/>
                <a:cs typeface="Canva Sans Bold"/>
                <a:sym typeface="Canva Sans Bold"/>
              </a:rPr>
              <a:t>Global Footprints</a:t>
            </a:r>
          </a:p>
        </p:txBody>
      </p:sp>
      <p:sp>
        <p:nvSpPr>
          <p:cNvPr name="TextBox 25" id="25"/>
          <p:cNvSpPr txBox="true"/>
          <p:nvPr/>
        </p:nvSpPr>
        <p:spPr>
          <a:xfrm rot="0">
            <a:off x="11655080" y="2042463"/>
            <a:ext cx="1945786" cy="280670"/>
          </a:xfrm>
          <a:prstGeom prst="rect">
            <a:avLst/>
          </a:prstGeom>
        </p:spPr>
        <p:txBody>
          <a:bodyPr anchor="t" rtlCol="false" tIns="0" lIns="0" bIns="0" rIns="0">
            <a:spAutoFit/>
          </a:bodyPr>
          <a:lstStyle/>
          <a:p>
            <a:pPr algn="l">
              <a:lnSpc>
                <a:spcPts val="2380"/>
              </a:lnSpc>
            </a:pPr>
            <a:r>
              <a:rPr lang="en-US" sz="1700">
                <a:solidFill>
                  <a:srgbClr val="000000"/>
                </a:solidFill>
                <a:latin typeface="Canva Sans Bold"/>
                <a:ea typeface="Canva Sans Bold"/>
                <a:cs typeface="Canva Sans Bold"/>
                <a:sym typeface="Canva Sans Bold"/>
              </a:rPr>
              <a:t>1000+ Clients</a:t>
            </a:r>
          </a:p>
        </p:txBody>
      </p:sp>
    </p:spTree>
  </p:cSld>
  <p:clrMapOvr>
    <a:masterClrMapping/>
  </p:clrMapOvr>
  <p:transition spd="slow">
    <p:push dir="u"/>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2344400" cy="10287000"/>
          </a:xfrm>
          <a:custGeom>
            <a:avLst/>
            <a:gdLst/>
            <a:ahLst/>
            <a:cxnLst/>
            <a:rect r="r" b="b" t="t" l="l"/>
            <a:pathLst>
              <a:path h="10287000" w="12344400">
                <a:moveTo>
                  <a:pt x="0" y="0"/>
                </a:moveTo>
                <a:lnTo>
                  <a:pt x="12344400" y="0"/>
                </a:lnTo>
                <a:lnTo>
                  <a:pt x="12344400" y="10287000"/>
                </a:lnTo>
                <a:lnTo>
                  <a:pt x="0" y="10287000"/>
                </a:lnTo>
                <a:lnTo>
                  <a:pt x="0" y="0"/>
                </a:lnTo>
                <a:close/>
              </a:path>
            </a:pathLst>
          </a:custGeom>
          <a:blipFill>
            <a:blip r:embed="rId2"/>
            <a:stretch>
              <a:fillRect l="-25234" t="0" r="0" b="0"/>
            </a:stretch>
          </a:blipFill>
        </p:spPr>
      </p:sp>
      <p:grpSp>
        <p:nvGrpSpPr>
          <p:cNvPr name="Group 3" id="3"/>
          <p:cNvGrpSpPr/>
          <p:nvPr/>
        </p:nvGrpSpPr>
        <p:grpSpPr>
          <a:xfrm rot="0">
            <a:off x="8331729" y="-5577705"/>
            <a:ext cx="17855142" cy="1785514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976"/>
                </a:lnSpc>
              </a:pPr>
            </a:p>
          </p:txBody>
        </p:sp>
      </p:grpSp>
      <p:sp>
        <p:nvSpPr>
          <p:cNvPr name="Freeform 6" id="6"/>
          <p:cNvSpPr/>
          <p:nvPr/>
        </p:nvSpPr>
        <p:spPr>
          <a:xfrm flipH="false" flipV="true" rot="0">
            <a:off x="-189878" y="381185"/>
            <a:ext cx="10287000" cy="10287000"/>
          </a:xfrm>
          <a:custGeom>
            <a:avLst/>
            <a:gdLst/>
            <a:ahLst/>
            <a:cxnLst/>
            <a:rect r="r" b="b" t="t" l="l"/>
            <a:pathLst>
              <a:path h="10287000" w="10287000">
                <a:moveTo>
                  <a:pt x="0" y="10287000"/>
                </a:moveTo>
                <a:lnTo>
                  <a:pt x="10287000" y="10287000"/>
                </a:lnTo>
                <a:lnTo>
                  <a:pt x="10287000" y="0"/>
                </a:lnTo>
                <a:lnTo>
                  <a:pt x="0" y="0"/>
                </a:lnTo>
                <a:lnTo>
                  <a:pt x="0" y="10287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3096521" y="6445795"/>
            <a:ext cx="4162779" cy="2152447"/>
            <a:chOff x="0" y="0"/>
            <a:chExt cx="5550372" cy="2869929"/>
          </a:xfrm>
        </p:grpSpPr>
        <p:grpSp>
          <p:nvGrpSpPr>
            <p:cNvPr name="Group 8" id="8"/>
            <p:cNvGrpSpPr/>
            <p:nvPr/>
          </p:nvGrpSpPr>
          <p:grpSpPr>
            <a:xfrm rot="0">
              <a:off x="0" y="0"/>
              <a:ext cx="5550372" cy="2869929"/>
              <a:chOff x="0" y="0"/>
              <a:chExt cx="1096370" cy="566899"/>
            </a:xfrm>
          </p:grpSpPr>
          <p:sp>
            <p:nvSpPr>
              <p:cNvPr name="Freeform 9" id="9"/>
              <p:cNvSpPr/>
              <p:nvPr/>
            </p:nvSpPr>
            <p:spPr>
              <a:xfrm flipH="false" flipV="false" rot="0">
                <a:off x="0" y="0"/>
                <a:ext cx="1096370" cy="566900"/>
              </a:xfrm>
              <a:custGeom>
                <a:avLst/>
                <a:gdLst/>
                <a:ahLst/>
                <a:cxnLst/>
                <a:rect r="r" b="b" t="t" l="l"/>
                <a:pathLst>
                  <a:path h="566900" w="1096370">
                    <a:moveTo>
                      <a:pt x="0" y="0"/>
                    </a:moveTo>
                    <a:lnTo>
                      <a:pt x="1096370" y="0"/>
                    </a:lnTo>
                    <a:lnTo>
                      <a:pt x="1096370" y="566900"/>
                    </a:lnTo>
                    <a:lnTo>
                      <a:pt x="0" y="566900"/>
                    </a:lnTo>
                    <a:close/>
                  </a:path>
                </a:pathLst>
              </a:custGeom>
              <a:solidFill>
                <a:srgbClr val="FFFFFF"/>
              </a:solidFill>
            </p:spPr>
          </p:sp>
          <p:sp>
            <p:nvSpPr>
              <p:cNvPr name="TextBox 10" id="10"/>
              <p:cNvSpPr txBox="true"/>
              <p:nvPr/>
            </p:nvSpPr>
            <p:spPr>
              <a:xfrm>
                <a:off x="0" y="-38100"/>
                <a:ext cx="1096370" cy="604999"/>
              </a:xfrm>
              <a:prstGeom prst="rect">
                <a:avLst/>
              </a:prstGeom>
            </p:spPr>
            <p:txBody>
              <a:bodyPr anchor="ctr" rtlCol="false" tIns="50800" lIns="50800" bIns="50800" rIns="50800"/>
              <a:lstStyle/>
              <a:p>
                <a:pPr algn="ctr">
                  <a:lnSpc>
                    <a:spcPts val="2976"/>
                  </a:lnSpc>
                </a:pPr>
              </a:p>
            </p:txBody>
          </p:sp>
        </p:grpSp>
        <p:sp>
          <p:nvSpPr>
            <p:cNvPr name="Freeform 11" id="11"/>
            <p:cNvSpPr/>
            <p:nvPr/>
          </p:nvSpPr>
          <p:spPr>
            <a:xfrm flipH="true" flipV="true" rot="0">
              <a:off x="656485" y="286946"/>
              <a:ext cx="932919" cy="932919"/>
            </a:xfrm>
            <a:custGeom>
              <a:avLst/>
              <a:gdLst/>
              <a:ahLst/>
              <a:cxnLst/>
              <a:rect r="r" b="b" t="t" l="l"/>
              <a:pathLst>
                <a:path h="932919" w="932919">
                  <a:moveTo>
                    <a:pt x="932920" y="932920"/>
                  </a:moveTo>
                  <a:lnTo>
                    <a:pt x="0" y="932920"/>
                  </a:lnTo>
                  <a:lnTo>
                    <a:pt x="0" y="0"/>
                  </a:lnTo>
                  <a:lnTo>
                    <a:pt x="932920" y="0"/>
                  </a:lnTo>
                  <a:lnTo>
                    <a:pt x="932920" y="932920"/>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803357" y="433819"/>
              <a:ext cx="639175" cy="639175"/>
            </a:xfrm>
            <a:custGeom>
              <a:avLst/>
              <a:gdLst/>
              <a:ahLst/>
              <a:cxnLst/>
              <a:rect r="r" b="b" t="t" l="l"/>
              <a:pathLst>
                <a:path h="639175" w="639175">
                  <a:moveTo>
                    <a:pt x="0" y="0"/>
                  </a:moveTo>
                  <a:lnTo>
                    <a:pt x="639175" y="0"/>
                  </a:lnTo>
                  <a:lnTo>
                    <a:pt x="639175" y="639175"/>
                  </a:lnTo>
                  <a:lnTo>
                    <a:pt x="0" y="6391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949071" y="581360"/>
              <a:ext cx="347747" cy="327025"/>
            </a:xfrm>
            <a:prstGeom prst="rect">
              <a:avLst/>
            </a:prstGeom>
          </p:spPr>
          <p:txBody>
            <a:bodyPr anchor="t" rtlCol="false" tIns="0" lIns="0" bIns="0" rIns="0">
              <a:spAutoFit/>
            </a:bodyPr>
            <a:lstStyle/>
            <a:p>
              <a:pPr algn="ctr">
                <a:lnSpc>
                  <a:spcPts val="1927"/>
                </a:lnSpc>
              </a:pPr>
              <a:r>
                <a:rPr lang="en-US" sz="1605">
                  <a:solidFill>
                    <a:srgbClr val="000000"/>
                  </a:solidFill>
                  <a:latin typeface="TT Fors Bold"/>
                  <a:ea typeface="TT Fors Bold"/>
                  <a:cs typeface="TT Fors Bold"/>
                  <a:sym typeface="TT Fors Bold"/>
                </a:rPr>
                <a:t>06</a:t>
              </a:r>
            </a:p>
          </p:txBody>
        </p:sp>
        <p:sp>
          <p:nvSpPr>
            <p:cNvPr name="TextBox 14" id="14"/>
            <p:cNvSpPr txBox="true"/>
            <p:nvPr/>
          </p:nvSpPr>
          <p:spPr>
            <a:xfrm rot="0">
              <a:off x="1893279" y="331131"/>
              <a:ext cx="3150470" cy="955322"/>
            </a:xfrm>
            <a:prstGeom prst="rect">
              <a:avLst/>
            </a:prstGeom>
          </p:spPr>
          <p:txBody>
            <a:bodyPr anchor="t" rtlCol="false" tIns="0" lIns="0" bIns="0" rIns="0">
              <a:spAutoFit/>
            </a:bodyPr>
            <a:lstStyle/>
            <a:p>
              <a:pPr algn="l">
                <a:lnSpc>
                  <a:spcPts val="2879"/>
                </a:lnSpc>
              </a:pPr>
              <a:r>
                <a:rPr lang="en-US" sz="2400">
                  <a:solidFill>
                    <a:srgbClr val="1D1D1D"/>
                  </a:solidFill>
                  <a:latin typeface="TT Fors Bold"/>
                  <a:ea typeface="TT Fors Bold"/>
                  <a:cs typeface="TT Fors Bold"/>
                  <a:sym typeface="TT Fors Bold"/>
                </a:rPr>
                <a:t>Easy Work Process</a:t>
              </a:r>
            </a:p>
          </p:txBody>
        </p:sp>
        <p:sp>
          <p:nvSpPr>
            <p:cNvPr name="TextBox 15" id="15"/>
            <p:cNvSpPr txBox="true"/>
            <p:nvPr/>
          </p:nvSpPr>
          <p:spPr>
            <a:xfrm rot="0">
              <a:off x="656485" y="1343233"/>
              <a:ext cx="4387263" cy="1147048"/>
            </a:xfrm>
            <a:prstGeom prst="rect">
              <a:avLst/>
            </a:prstGeom>
          </p:spPr>
          <p:txBody>
            <a:bodyPr anchor="t" rtlCol="false" tIns="0" lIns="0" bIns="0" rIns="0">
              <a:spAutoFit/>
            </a:bodyPr>
            <a:lstStyle/>
            <a:p>
              <a:pPr algn="l">
                <a:lnSpc>
                  <a:spcPts val="2399"/>
                </a:lnSpc>
              </a:pPr>
              <a:r>
                <a:rPr lang="en-US" sz="1599">
                  <a:solidFill>
                    <a:srgbClr val="1D1D1D">
                      <a:alpha val="80000"/>
                    </a:srgbClr>
                  </a:solidFill>
                  <a:latin typeface="TT Fors"/>
                  <a:ea typeface="TT Fors"/>
                  <a:cs typeface="TT Fors"/>
                  <a:sym typeface="TT Fors"/>
                </a:rPr>
                <a:t>Simplifying the work process to make your experience convenient and easy.</a:t>
              </a:r>
            </a:p>
          </p:txBody>
        </p:sp>
      </p:grpSp>
      <p:grpSp>
        <p:nvGrpSpPr>
          <p:cNvPr name="Group 16" id="16"/>
          <p:cNvGrpSpPr/>
          <p:nvPr/>
        </p:nvGrpSpPr>
        <p:grpSpPr>
          <a:xfrm rot="0">
            <a:off x="13096521" y="4067277"/>
            <a:ext cx="4162779" cy="2152447"/>
            <a:chOff x="0" y="0"/>
            <a:chExt cx="5550372" cy="2869929"/>
          </a:xfrm>
        </p:grpSpPr>
        <p:grpSp>
          <p:nvGrpSpPr>
            <p:cNvPr name="Group 17" id="17"/>
            <p:cNvGrpSpPr/>
            <p:nvPr/>
          </p:nvGrpSpPr>
          <p:grpSpPr>
            <a:xfrm rot="0">
              <a:off x="0" y="0"/>
              <a:ext cx="5550372" cy="2869929"/>
              <a:chOff x="0" y="0"/>
              <a:chExt cx="1096370" cy="566899"/>
            </a:xfrm>
          </p:grpSpPr>
          <p:sp>
            <p:nvSpPr>
              <p:cNvPr name="Freeform 18" id="18"/>
              <p:cNvSpPr/>
              <p:nvPr/>
            </p:nvSpPr>
            <p:spPr>
              <a:xfrm flipH="false" flipV="false" rot="0">
                <a:off x="0" y="0"/>
                <a:ext cx="1096370" cy="566900"/>
              </a:xfrm>
              <a:custGeom>
                <a:avLst/>
                <a:gdLst/>
                <a:ahLst/>
                <a:cxnLst/>
                <a:rect r="r" b="b" t="t" l="l"/>
                <a:pathLst>
                  <a:path h="566900" w="1096370">
                    <a:moveTo>
                      <a:pt x="0" y="0"/>
                    </a:moveTo>
                    <a:lnTo>
                      <a:pt x="1096370" y="0"/>
                    </a:lnTo>
                    <a:lnTo>
                      <a:pt x="1096370" y="566900"/>
                    </a:lnTo>
                    <a:lnTo>
                      <a:pt x="0" y="566900"/>
                    </a:lnTo>
                    <a:close/>
                  </a:path>
                </a:pathLst>
              </a:custGeom>
              <a:solidFill>
                <a:srgbClr val="FFFFFF"/>
              </a:solidFill>
            </p:spPr>
          </p:sp>
          <p:sp>
            <p:nvSpPr>
              <p:cNvPr name="TextBox 19" id="19"/>
              <p:cNvSpPr txBox="true"/>
              <p:nvPr/>
            </p:nvSpPr>
            <p:spPr>
              <a:xfrm>
                <a:off x="0" y="-38100"/>
                <a:ext cx="1096370" cy="604999"/>
              </a:xfrm>
              <a:prstGeom prst="rect">
                <a:avLst/>
              </a:prstGeom>
            </p:spPr>
            <p:txBody>
              <a:bodyPr anchor="ctr" rtlCol="false" tIns="50800" lIns="50800" bIns="50800" rIns="50800"/>
              <a:lstStyle/>
              <a:p>
                <a:pPr algn="ctr">
                  <a:lnSpc>
                    <a:spcPts val="2976"/>
                  </a:lnSpc>
                </a:pPr>
              </a:p>
            </p:txBody>
          </p:sp>
        </p:grpSp>
        <p:sp>
          <p:nvSpPr>
            <p:cNvPr name="Freeform 20" id="20"/>
            <p:cNvSpPr/>
            <p:nvPr/>
          </p:nvSpPr>
          <p:spPr>
            <a:xfrm flipH="true" flipV="true" rot="0">
              <a:off x="656485" y="286946"/>
              <a:ext cx="932919" cy="932919"/>
            </a:xfrm>
            <a:custGeom>
              <a:avLst/>
              <a:gdLst/>
              <a:ahLst/>
              <a:cxnLst/>
              <a:rect r="r" b="b" t="t" l="l"/>
              <a:pathLst>
                <a:path h="932919" w="932919">
                  <a:moveTo>
                    <a:pt x="932920" y="932920"/>
                  </a:moveTo>
                  <a:lnTo>
                    <a:pt x="0" y="932920"/>
                  </a:lnTo>
                  <a:lnTo>
                    <a:pt x="0" y="0"/>
                  </a:lnTo>
                  <a:lnTo>
                    <a:pt x="932920" y="0"/>
                  </a:lnTo>
                  <a:lnTo>
                    <a:pt x="932920" y="932920"/>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21" id="21"/>
            <p:cNvSpPr/>
            <p:nvPr/>
          </p:nvSpPr>
          <p:spPr>
            <a:xfrm flipH="false" flipV="false" rot="0">
              <a:off x="803357" y="433819"/>
              <a:ext cx="639175" cy="639175"/>
            </a:xfrm>
            <a:custGeom>
              <a:avLst/>
              <a:gdLst/>
              <a:ahLst/>
              <a:cxnLst/>
              <a:rect r="r" b="b" t="t" l="l"/>
              <a:pathLst>
                <a:path h="639175" w="639175">
                  <a:moveTo>
                    <a:pt x="0" y="0"/>
                  </a:moveTo>
                  <a:lnTo>
                    <a:pt x="639175" y="0"/>
                  </a:lnTo>
                  <a:lnTo>
                    <a:pt x="639175" y="639175"/>
                  </a:lnTo>
                  <a:lnTo>
                    <a:pt x="0" y="6391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2" id="22"/>
            <p:cNvSpPr txBox="true"/>
            <p:nvPr/>
          </p:nvSpPr>
          <p:spPr>
            <a:xfrm rot="0">
              <a:off x="949071" y="581360"/>
              <a:ext cx="347747" cy="327025"/>
            </a:xfrm>
            <a:prstGeom prst="rect">
              <a:avLst/>
            </a:prstGeom>
          </p:spPr>
          <p:txBody>
            <a:bodyPr anchor="t" rtlCol="false" tIns="0" lIns="0" bIns="0" rIns="0">
              <a:spAutoFit/>
            </a:bodyPr>
            <a:lstStyle/>
            <a:p>
              <a:pPr algn="ctr">
                <a:lnSpc>
                  <a:spcPts val="1927"/>
                </a:lnSpc>
              </a:pPr>
              <a:r>
                <a:rPr lang="en-US" sz="1605">
                  <a:solidFill>
                    <a:srgbClr val="000000"/>
                  </a:solidFill>
                  <a:latin typeface="TT Fors Bold"/>
                  <a:ea typeface="TT Fors Bold"/>
                  <a:cs typeface="TT Fors Bold"/>
                  <a:sym typeface="TT Fors Bold"/>
                </a:rPr>
                <a:t>03</a:t>
              </a:r>
            </a:p>
          </p:txBody>
        </p:sp>
        <p:sp>
          <p:nvSpPr>
            <p:cNvPr name="TextBox 23" id="23"/>
            <p:cNvSpPr txBox="true"/>
            <p:nvPr/>
          </p:nvSpPr>
          <p:spPr>
            <a:xfrm rot="0">
              <a:off x="1893279" y="331131"/>
              <a:ext cx="3150470" cy="1437746"/>
            </a:xfrm>
            <a:prstGeom prst="rect">
              <a:avLst/>
            </a:prstGeom>
          </p:spPr>
          <p:txBody>
            <a:bodyPr anchor="t" rtlCol="false" tIns="0" lIns="0" bIns="0" rIns="0">
              <a:spAutoFit/>
            </a:bodyPr>
            <a:lstStyle/>
            <a:p>
              <a:pPr algn="l">
                <a:lnSpc>
                  <a:spcPts val="2879"/>
                </a:lnSpc>
              </a:pPr>
              <a:r>
                <a:rPr lang="en-US" sz="2400">
                  <a:solidFill>
                    <a:srgbClr val="1D1D1D"/>
                  </a:solidFill>
                  <a:latin typeface="TT Fors Bold"/>
                  <a:ea typeface="TT Fors Bold"/>
                  <a:cs typeface="TT Fors Bold"/>
                  <a:sym typeface="TT Fors Bold"/>
                </a:rPr>
                <a:t>Efficient Work Process</a:t>
              </a:r>
            </a:p>
            <a:p>
              <a:pPr algn="l">
                <a:lnSpc>
                  <a:spcPts val="2879"/>
                </a:lnSpc>
              </a:pPr>
            </a:p>
          </p:txBody>
        </p:sp>
        <p:sp>
          <p:nvSpPr>
            <p:cNvPr name="TextBox 24" id="24"/>
            <p:cNvSpPr txBox="true"/>
            <p:nvPr/>
          </p:nvSpPr>
          <p:spPr>
            <a:xfrm rot="0">
              <a:off x="656485" y="1343233"/>
              <a:ext cx="4387263" cy="1147048"/>
            </a:xfrm>
            <a:prstGeom prst="rect">
              <a:avLst/>
            </a:prstGeom>
          </p:spPr>
          <p:txBody>
            <a:bodyPr anchor="t" rtlCol="false" tIns="0" lIns="0" bIns="0" rIns="0">
              <a:spAutoFit/>
            </a:bodyPr>
            <a:lstStyle/>
            <a:p>
              <a:pPr algn="l">
                <a:lnSpc>
                  <a:spcPts val="2399"/>
                </a:lnSpc>
              </a:pPr>
              <a:r>
                <a:rPr lang="en-US" sz="1599">
                  <a:solidFill>
                    <a:srgbClr val="1D1D1D">
                      <a:alpha val="80000"/>
                    </a:srgbClr>
                  </a:solidFill>
                  <a:latin typeface="TT Fors"/>
                  <a:ea typeface="TT Fors"/>
                  <a:cs typeface="TT Fors"/>
                  <a:sym typeface="TT Fors"/>
                </a:rPr>
                <a:t>Prioritizing efficiency in our work processes to maximize output and minimize waste.</a:t>
              </a:r>
            </a:p>
          </p:txBody>
        </p:sp>
      </p:grpSp>
      <p:grpSp>
        <p:nvGrpSpPr>
          <p:cNvPr name="Group 25" id="25"/>
          <p:cNvGrpSpPr/>
          <p:nvPr/>
        </p:nvGrpSpPr>
        <p:grpSpPr>
          <a:xfrm rot="0">
            <a:off x="8700746" y="6445795"/>
            <a:ext cx="4162779" cy="2152744"/>
            <a:chOff x="0" y="0"/>
            <a:chExt cx="5550372" cy="2870325"/>
          </a:xfrm>
        </p:grpSpPr>
        <p:grpSp>
          <p:nvGrpSpPr>
            <p:cNvPr name="Group 26" id="26"/>
            <p:cNvGrpSpPr/>
            <p:nvPr/>
          </p:nvGrpSpPr>
          <p:grpSpPr>
            <a:xfrm rot="0">
              <a:off x="0" y="0"/>
              <a:ext cx="5550372" cy="2870325"/>
              <a:chOff x="0" y="0"/>
              <a:chExt cx="1096370" cy="566978"/>
            </a:xfrm>
          </p:grpSpPr>
          <p:sp>
            <p:nvSpPr>
              <p:cNvPr name="Freeform 27" id="27"/>
              <p:cNvSpPr/>
              <p:nvPr/>
            </p:nvSpPr>
            <p:spPr>
              <a:xfrm flipH="false" flipV="false" rot="0">
                <a:off x="0" y="0"/>
                <a:ext cx="1096370" cy="566978"/>
              </a:xfrm>
              <a:custGeom>
                <a:avLst/>
                <a:gdLst/>
                <a:ahLst/>
                <a:cxnLst/>
                <a:rect r="r" b="b" t="t" l="l"/>
                <a:pathLst>
                  <a:path h="566978" w="1096370">
                    <a:moveTo>
                      <a:pt x="0" y="0"/>
                    </a:moveTo>
                    <a:lnTo>
                      <a:pt x="1096370" y="0"/>
                    </a:lnTo>
                    <a:lnTo>
                      <a:pt x="1096370" y="566978"/>
                    </a:lnTo>
                    <a:lnTo>
                      <a:pt x="0" y="566978"/>
                    </a:lnTo>
                    <a:close/>
                  </a:path>
                </a:pathLst>
              </a:custGeom>
              <a:solidFill>
                <a:srgbClr val="FFFFFF"/>
              </a:solidFill>
            </p:spPr>
          </p:sp>
          <p:sp>
            <p:nvSpPr>
              <p:cNvPr name="TextBox 28" id="28"/>
              <p:cNvSpPr txBox="true"/>
              <p:nvPr/>
            </p:nvSpPr>
            <p:spPr>
              <a:xfrm>
                <a:off x="0" y="-38100"/>
                <a:ext cx="1096370" cy="605078"/>
              </a:xfrm>
              <a:prstGeom prst="rect">
                <a:avLst/>
              </a:prstGeom>
            </p:spPr>
            <p:txBody>
              <a:bodyPr anchor="ctr" rtlCol="false" tIns="50800" lIns="50800" bIns="50800" rIns="50800"/>
              <a:lstStyle/>
              <a:p>
                <a:pPr algn="ctr">
                  <a:lnSpc>
                    <a:spcPts val="2976"/>
                  </a:lnSpc>
                </a:pPr>
              </a:p>
            </p:txBody>
          </p:sp>
        </p:grpSp>
        <p:sp>
          <p:nvSpPr>
            <p:cNvPr name="Freeform 29" id="29"/>
            <p:cNvSpPr/>
            <p:nvPr/>
          </p:nvSpPr>
          <p:spPr>
            <a:xfrm flipH="true" flipV="true" rot="0">
              <a:off x="402485" y="286946"/>
              <a:ext cx="932919" cy="932919"/>
            </a:xfrm>
            <a:custGeom>
              <a:avLst/>
              <a:gdLst/>
              <a:ahLst/>
              <a:cxnLst/>
              <a:rect r="r" b="b" t="t" l="l"/>
              <a:pathLst>
                <a:path h="932919" w="932919">
                  <a:moveTo>
                    <a:pt x="932920" y="932920"/>
                  </a:moveTo>
                  <a:lnTo>
                    <a:pt x="0" y="932920"/>
                  </a:lnTo>
                  <a:lnTo>
                    <a:pt x="0" y="0"/>
                  </a:lnTo>
                  <a:lnTo>
                    <a:pt x="932920" y="0"/>
                  </a:lnTo>
                  <a:lnTo>
                    <a:pt x="932920" y="932920"/>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30" id="30"/>
            <p:cNvSpPr/>
            <p:nvPr/>
          </p:nvSpPr>
          <p:spPr>
            <a:xfrm flipH="false" flipV="false" rot="0">
              <a:off x="549357" y="433819"/>
              <a:ext cx="639175" cy="639175"/>
            </a:xfrm>
            <a:custGeom>
              <a:avLst/>
              <a:gdLst/>
              <a:ahLst/>
              <a:cxnLst/>
              <a:rect r="r" b="b" t="t" l="l"/>
              <a:pathLst>
                <a:path h="639175" w="639175">
                  <a:moveTo>
                    <a:pt x="0" y="0"/>
                  </a:moveTo>
                  <a:lnTo>
                    <a:pt x="639175" y="0"/>
                  </a:lnTo>
                  <a:lnTo>
                    <a:pt x="639175" y="639175"/>
                  </a:lnTo>
                  <a:lnTo>
                    <a:pt x="0" y="6391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31" id="31"/>
            <p:cNvSpPr txBox="true"/>
            <p:nvPr/>
          </p:nvSpPr>
          <p:spPr>
            <a:xfrm rot="0">
              <a:off x="695071" y="581360"/>
              <a:ext cx="347747" cy="327025"/>
            </a:xfrm>
            <a:prstGeom prst="rect">
              <a:avLst/>
            </a:prstGeom>
          </p:spPr>
          <p:txBody>
            <a:bodyPr anchor="t" rtlCol="false" tIns="0" lIns="0" bIns="0" rIns="0">
              <a:spAutoFit/>
            </a:bodyPr>
            <a:lstStyle/>
            <a:p>
              <a:pPr algn="ctr">
                <a:lnSpc>
                  <a:spcPts val="1927"/>
                </a:lnSpc>
              </a:pPr>
              <a:r>
                <a:rPr lang="en-US" sz="1605">
                  <a:solidFill>
                    <a:srgbClr val="000000"/>
                  </a:solidFill>
                  <a:latin typeface="TT Fors Bold"/>
                  <a:ea typeface="TT Fors Bold"/>
                  <a:cs typeface="TT Fors Bold"/>
                  <a:sym typeface="TT Fors Bold"/>
                </a:rPr>
                <a:t>05</a:t>
              </a:r>
            </a:p>
          </p:txBody>
        </p:sp>
        <p:sp>
          <p:nvSpPr>
            <p:cNvPr name="TextBox 32" id="32"/>
            <p:cNvSpPr txBox="true"/>
            <p:nvPr/>
          </p:nvSpPr>
          <p:spPr>
            <a:xfrm rot="0">
              <a:off x="1639279" y="331131"/>
              <a:ext cx="3657094" cy="955322"/>
            </a:xfrm>
            <a:prstGeom prst="rect">
              <a:avLst/>
            </a:prstGeom>
          </p:spPr>
          <p:txBody>
            <a:bodyPr anchor="t" rtlCol="false" tIns="0" lIns="0" bIns="0" rIns="0">
              <a:spAutoFit/>
            </a:bodyPr>
            <a:lstStyle/>
            <a:p>
              <a:pPr algn="l">
                <a:lnSpc>
                  <a:spcPts val="2879"/>
                </a:lnSpc>
              </a:pPr>
              <a:r>
                <a:rPr lang="en-US" sz="2400">
                  <a:solidFill>
                    <a:srgbClr val="1D1D1D"/>
                  </a:solidFill>
                  <a:latin typeface="TT Fors Bold"/>
                  <a:ea typeface="TT Fors Bold"/>
                  <a:cs typeface="TT Fors Bold"/>
                  <a:sym typeface="TT Fors Bold"/>
                </a:rPr>
                <a:t>Respect Your Resources</a:t>
              </a:r>
            </a:p>
          </p:txBody>
        </p:sp>
        <p:sp>
          <p:nvSpPr>
            <p:cNvPr name="TextBox 33" id="33"/>
            <p:cNvSpPr txBox="true"/>
            <p:nvPr/>
          </p:nvSpPr>
          <p:spPr>
            <a:xfrm rot="0">
              <a:off x="402485" y="1343233"/>
              <a:ext cx="4893887" cy="1147445"/>
            </a:xfrm>
            <a:prstGeom prst="rect">
              <a:avLst/>
            </a:prstGeom>
          </p:spPr>
          <p:txBody>
            <a:bodyPr anchor="t" rtlCol="false" tIns="0" lIns="0" bIns="0" rIns="0">
              <a:spAutoFit/>
            </a:bodyPr>
            <a:lstStyle/>
            <a:p>
              <a:pPr algn="l">
                <a:lnSpc>
                  <a:spcPts val="2399"/>
                </a:lnSpc>
              </a:pPr>
              <a:r>
                <a:rPr lang="en-US" sz="1599">
                  <a:solidFill>
                    <a:srgbClr val="1D1D1D">
                      <a:alpha val="80000"/>
                    </a:srgbClr>
                  </a:solidFill>
                  <a:latin typeface="TT Fors"/>
                  <a:ea typeface="TT Fors"/>
                  <a:cs typeface="TT Fors"/>
                  <a:sym typeface="TT Fors"/>
                </a:rPr>
                <a:t>Responsibly utilizing the shared resources to maintain a trust in our collaboration.</a:t>
              </a:r>
            </a:p>
          </p:txBody>
        </p:sp>
      </p:grpSp>
      <p:grpSp>
        <p:nvGrpSpPr>
          <p:cNvPr name="Group 34" id="34"/>
          <p:cNvGrpSpPr/>
          <p:nvPr/>
        </p:nvGrpSpPr>
        <p:grpSpPr>
          <a:xfrm rot="0">
            <a:off x="8700746" y="4067277"/>
            <a:ext cx="4162779" cy="2152447"/>
            <a:chOff x="0" y="0"/>
            <a:chExt cx="1096370" cy="566899"/>
          </a:xfrm>
        </p:grpSpPr>
        <p:sp>
          <p:nvSpPr>
            <p:cNvPr name="Freeform 35" id="35"/>
            <p:cNvSpPr/>
            <p:nvPr/>
          </p:nvSpPr>
          <p:spPr>
            <a:xfrm flipH="false" flipV="false" rot="0">
              <a:off x="0" y="0"/>
              <a:ext cx="1096370" cy="566900"/>
            </a:xfrm>
            <a:custGeom>
              <a:avLst/>
              <a:gdLst/>
              <a:ahLst/>
              <a:cxnLst/>
              <a:rect r="r" b="b" t="t" l="l"/>
              <a:pathLst>
                <a:path h="566900" w="1096370">
                  <a:moveTo>
                    <a:pt x="0" y="0"/>
                  </a:moveTo>
                  <a:lnTo>
                    <a:pt x="1096370" y="0"/>
                  </a:lnTo>
                  <a:lnTo>
                    <a:pt x="1096370" y="566900"/>
                  </a:lnTo>
                  <a:lnTo>
                    <a:pt x="0" y="566900"/>
                  </a:lnTo>
                  <a:close/>
                </a:path>
              </a:pathLst>
            </a:custGeom>
            <a:solidFill>
              <a:srgbClr val="FFFFFF"/>
            </a:solidFill>
          </p:spPr>
        </p:sp>
        <p:sp>
          <p:nvSpPr>
            <p:cNvPr name="TextBox 36" id="36"/>
            <p:cNvSpPr txBox="true"/>
            <p:nvPr/>
          </p:nvSpPr>
          <p:spPr>
            <a:xfrm>
              <a:off x="0" y="-38100"/>
              <a:ext cx="1096370" cy="604999"/>
            </a:xfrm>
            <a:prstGeom prst="rect">
              <a:avLst/>
            </a:prstGeom>
          </p:spPr>
          <p:txBody>
            <a:bodyPr anchor="ctr" rtlCol="false" tIns="50800" lIns="50800" bIns="50800" rIns="50800"/>
            <a:lstStyle/>
            <a:p>
              <a:pPr algn="ctr">
                <a:lnSpc>
                  <a:spcPts val="2976"/>
                </a:lnSpc>
              </a:pPr>
            </a:p>
          </p:txBody>
        </p:sp>
      </p:grpSp>
      <p:sp>
        <p:nvSpPr>
          <p:cNvPr name="Freeform 37" id="37"/>
          <p:cNvSpPr/>
          <p:nvPr/>
        </p:nvSpPr>
        <p:spPr>
          <a:xfrm flipH="true" flipV="true" rot="0">
            <a:off x="9002610" y="4282487"/>
            <a:ext cx="699690" cy="699690"/>
          </a:xfrm>
          <a:custGeom>
            <a:avLst/>
            <a:gdLst/>
            <a:ahLst/>
            <a:cxnLst/>
            <a:rect r="r" b="b" t="t" l="l"/>
            <a:pathLst>
              <a:path h="699690" w="699690">
                <a:moveTo>
                  <a:pt x="699689" y="699689"/>
                </a:moveTo>
                <a:lnTo>
                  <a:pt x="0" y="699689"/>
                </a:lnTo>
                <a:lnTo>
                  <a:pt x="0" y="0"/>
                </a:lnTo>
                <a:lnTo>
                  <a:pt x="699689" y="0"/>
                </a:lnTo>
                <a:lnTo>
                  <a:pt x="699689" y="699689"/>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38" id="38"/>
          <p:cNvSpPr/>
          <p:nvPr/>
        </p:nvSpPr>
        <p:spPr>
          <a:xfrm flipH="false" flipV="false" rot="0">
            <a:off x="9112764" y="4392641"/>
            <a:ext cx="479381" cy="479381"/>
          </a:xfrm>
          <a:custGeom>
            <a:avLst/>
            <a:gdLst/>
            <a:ahLst/>
            <a:cxnLst/>
            <a:rect r="r" b="b" t="t" l="l"/>
            <a:pathLst>
              <a:path h="479381" w="479381">
                <a:moveTo>
                  <a:pt x="0" y="0"/>
                </a:moveTo>
                <a:lnTo>
                  <a:pt x="479381" y="0"/>
                </a:lnTo>
                <a:lnTo>
                  <a:pt x="479381" y="479381"/>
                </a:lnTo>
                <a:lnTo>
                  <a:pt x="0" y="47938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39" id="39"/>
          <p:cNvSpPr txBox="true"/>
          <p:nvPr/>
        </p:nvSpPr>
        <p:spPr>
          <a:xfrm rot="0">
            <a:off x="9222049" y="4500915"/>
            <a:ext cx="260811" cy="247650"/>
          </a:xfrm>
          <a:prstGeom prst="rect">
            <a:avLst/>
          </a:prstGeom>
        </p:spPr>
        <p:txBody>
          <a:bodyPr anchor="t" rtlCol="false" tIns="0" lIns="0" bIns="0" rIns="0">
            <a:spAutoFit/>
          </a:bodyPr>
          <a:lstStyle/>
          <a:p>
            <a:pPr algn="ctr">
              <a:lnSpc>
                <a:spcPts val="1927"/>
              </a:lnSpc>
            </a:pPr>
            <a:r>
              <a:rPr lang="en-US" sz="1605">
                <a:solidFill>
                  <a:srgbClr val="000000"/>
                </a:solidFill>
                <a:latin typeface="TT Fors Bold"/>
                <a:ea typeface="TT Fors Bold"/>
                <a:cs typeface="TT Fors Bold"/>
                <a:sym typeface="TT Fors Bold"/>
              </a:rPr>
              <a:t>02</a:t>
            </a:r>
          </a:p>
        </p:txBody>
      </p:sp>
      <p:sp>
        <p:nvSpPr>
          <p:cNvPr name="TextBox 40" id="40"/>
          <p:cNvSpPr txBox="true"/>
          <p:nvPr/>
        </p:nvSpPr>
        <p:spPr>
          <a:xfrm rot="0">
            <a:off x="9930205" y="4318006"/>
            <a:ext cx="2843452" cy="714375"/>
          </a:xfrm>
          <a:prstGeom prst="rect">
            <a:avLst/>
          </a:prstGeom>
        </p:spPr>
        <p:txBody>
          <a:bodyPr anchor="t" rtlCol="false" tIns="0" lIns="0" bIns="0" rIns="0">
            <a:spAutoFit/>
          </a:bodyPr>
          <a:lstStyle/>
          <a:p>
            <a:pPr algn="l">
              <a:lnSpc>
                <a:spcPts val="2879"/>
              </a:lnSpc>
            </a:pPr>
            <a:r>
              <a:rPr lang="en-US" sz="2400">
                <a:solidFill>
                  <a:srgbClr val="1D1D1D"/>
                </a:solidFill>
                <a:latin typeface="TT Fors Bold"/>
                <a:ea typeface="TT Fors Bold"/>
                <a:cs typeface="TT Fors Bold"/>
                <a:sym typeface="TT Fors Bold"/>
              </a:rPr>
              <a:t>Delivering Standard Quality </a:t>
            </a:r>
          </a:p>
        </p:txBody>
      </p:sp>
      <p:sp>
        <p:nvSpPr>
          <p:cNvPr name="TextBox 41" id="41"/>
          <p:cNvSpPr txBox="true"/>
          <p:nvPr/>
        </p:nvSpPr>
        <p:spPr>
          <a:xfrm rot="0">
            <a:off x="9002610" y="5062795"/>
            <a:ext cx="3670415" cy="872193"/>
          </a:xfrm>
          <a:prstGeom prst="rect">
            <a:avLst/>
          </a:prstGeom>
        </p:spPr>
        <p:txBody>
          <a:bodyPr anchor="t" rtlCol="false" tIns="0" lIns="0" bIns="0" rIns="0">
            <a:spAutoFit/>
          </a:bodyPr>
          <a:lstStyle/>
          <a:p>
            <a:pPr algn="l">
              <a:lnSpc>
                <a:spcPts val="2399"/>
              </a:lnSpc>
            </a:pPr>
            <a:r>
              <a:rPr lang="en-US" sz="1599">
                <a:solidFill>
                  <a:srgbClr val="1D1D1D">
                    <a:alpha val="80000"/>
                  </a:srgbClr>
                </a:solidFill>
                <a:latin typeface="TT Fors"/>
                <a:ea typeface="TT Fors"/>
                <a:cs typeface="TT Fors"/>
                <a:sym typeface="TT Fors"/>
              </a:rPr>
              <a:t>Committed to delivering standard quality with a focus on excellence in every step</a:t>
            </a:r>
          </a:p>
        </p:txBody>
      </p:sp>
      <p:grpSp>
        <p:nvGrpSpPr>
          <p:cNvPr name="Group 42" id="42"/>
          <p:cNvGrpSpPr/>
          <p:nvPr/>
        </p:nvGrpSpPr>
        <p:grpSpPr>
          <a:xfrm rot="0">
            <a:off x="4304971" y="6445795"/>
            <a:ext cx="4162779" cy="2152447"/>
            <a:chOff x="0" y="0"/>
            <a:chExt cx="1096370" cy="566899"/>
          </a:xfrm>
        </p:grpSpPr>
        <p:sp>
          <p:nvSpPr>
            <p:cNvPr name="Freeform 43" id="43"/>
            <p:cNvSpPr/>
            <p:nvPr/>
          </p:nvSpPr>
          <p:spPr>
            <a:xfrm flipH="false" flipV="false" rot="0">
              <a:off x="0" y="0"/>
              <a:ext cx="1096370" cy="566900"/>
            </a:xfrm>
            <a:custGeom>
              <a:avLst/>
              <a:gdLst/>
              <a:ahLst/>
              <a:cxnLst/>
              <a:rect r="r" b="b" t="t" l="l"/>
              <a:pathLst>
                <a:path h="566900" w="1096370">
                  <a:moveTo>
                    <a:pt x="0" y="0"/>
                  </a:moveTo>
                  <a:lnTo>
                    <a:pt x="1096370" y="0"/>
                  </a:lnTo>
                  <a:lnTo>
                    <a:pt x="1096370" y="566900"/>
                  </a:lnTo>
                  <a:lnTo>
                    <a:pt x="0" y="566900"/>
                  </a:lnTo>
                  <a:close/>
                </a:path>
              </a:pathLst>
            </a:custGeom>
            <a:solidFill>
              <a:srgbClr val="FFFFFF"/>
            </a:solidFill>
          </p:spPr>
        </p:sp>
        <p:sp>
          <p:nvSpPr>
            <p:cNvPr name="TextBox 44" id="44"/>
            <p:cNvSpPr txBox="true"/>
            <p:nvPr/>
          </p:nvSpPr>
          <p:spPr>
            <a:xfrm>
              <a:off x="0" y="-38100"/>
              <a:ext cx="1096370" cy="604999"/>
            </a:xfrm>
            <a:prstGeom prst="rect">
              <a:avLst/>
            </a:prstGeom>
          </p:spPr>
          <p:txBody>
            <a:bodyPr anchor="ctr" rtlCol="false" tIns="50800" lIns="50800" bIns="50800" rIns="50800"/>
            <a:lstStyle/>
            <a:p>
              <a:pPr algn="ctr">
                <a:lnSpc>
                  <a:spcPts val="2976"/>
                </a:lnSpc>
              </a:pPr>
            </a:p>
          </p:txBody>
        </p:sp>
      </p:grpSp>
      <p:sp>
        <p:nvSpPr>
          <p:cNvPr name="Freeform 45" id="45"/>
          <p:cNvSpPr/>
          <p:nvPr/>
        </p:nvSpPr>
        <p:spPr>
          <a:xfrm flipH="true" flipV="true" rot="0">
            <a:off x="4606835" y="6661005"/>
            <a:ext cx="699690" cy="699690"/>
          </a:xfrm>
          <a:custGeom>
            <a:avLst/>
            <a:gdLst/>
            <a:ahLst/>
            <a:cxnLst/>
            <a:rect r="r" b="b" t="t" l="l"/>
            <a:pathLst>
              <a:path h="699690" w="699690">
                <a:moveTo>
                  <a:pt x="699689" y="699689"/>
                </a:moveTo>
                <a:lnTo>
                  <a:pt x="0" y="699689"/>
                </a:lnTo>
                <a:lnTo>
                  <a:pt x="0" y="0"/>
                </a:lnTo>
                <a:lnTo>
                  <a:pt x="699689" y="0"/>
                </a:lnTo>
                <a:lnTo>
                  <a:pt x="699689" y="699689"/>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46" id="46"/>
          <p:cNvSpPr/>
          <p:nvPr/>
        </p:nvSpPr>
        <p:spPr>
          <a:xfrm flipH="false" flipV="false" rot="0">
            <a:off x="4716989" y="6771159"/>
            <a:ext cx="479381" cy="479381"/>
          </a:xfrm>
          <a:custGeom>
            <a:avLst/>
            <a:gdLst/>
            <a:ahLst/>
            <a:cxnLst/>
            <a:rect r="r" b="b" t="t" l="l"/>
            <a:pathLst>
              <a:path h="479381" w="479381">
                <a:moveTo>
                  <a:pt x="0" y="0"/>
                </a:moveTo>
                <a:lnTo>
                  <a:pt x="479381" y="0"/>
                </a:lnTo>
                <a:lnTo>
                  <a:pt x="479381" y="479381"/>
                </a:lnTo>
                <a:lnTo>
                  <a:pt x="0" y="47938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47" id="47"/>
          <p:cNvGrpSpPr/>
          <p:nvPr/>
        </p:nvGrpSpPr>
        <p:grpSpPr>
          <a:xfrm rot="0">
            <a:off x="4304971" y="4067277"/>
            <a:ext cx="4162779" cy="2152744"/>
            <a:chOff x="0" y="0"/>
            <a:chExt cx="5550372" cy="2870325"/>
          </a:xfrm>
        </p:grpSpPr>
        <p:grpSp>
          <p:nvGrpSpPr>
            <p:cNvPr name="Group 48" id="48"/>
            <p:cNvGrpSpPr/>
            <p:nvPr/>
          </p:nvGrpSpPr>
          <p:grpSpPr>
            <a:xfrm rot="0">
              <a:off x="0" y="0"/>
              <a:ext cx="5550372" cy="2870325"/>
              <a:chOff x="0" y="0"/>
              <a:chExt cx="1096370" cy="566978"/>
            </a:xfrm>
          </p:grpSpPr>
          <p:sp>
            <p:nvSpPr>
              <p:cNvPr name="Freeform 49" id="49"/>
              <p:cNvSpPr/>
              <p:nvPr/>
            </p:nvSpPr>
            <p:spPr>
              <a:xfrm flipH="false" flipV="false" rot="0">
                <a:off x="0" y="0"/>
                <a:ext cx="1096370" cy="566978"/>
              </a:xfrm>
              <a:custGeom>
                <a:avLst/>
                <a:gdLst/>
                <a:ahLst/>
                <a:cxnLst/>
                <a:rect r="r" b="b" t="t" l="l"/>
                <a:pathLst>
                  <a:path h="566978" w="1096370">
                    <a:moveTo>
                      <a:pt x="0" y="0"/>
                    </a:moveTo>
                    <a:lnTo>
                      <a:pt x="1096370" y="0"/>
                    </a:lnTo>
                    <a:lnTo>
                      <a:pt x="1096370" y="566978"/>
                    </a:lnTo>
                    <a:lnTo>
                      <a:pt x="0" y="566978"/>
                    </a:lnTo>
                    <a:close/>
                  </a:path>
                </a:pathLst>
              </a:custGeom>
              <a:solidFill>
                <a:srgbClr val="FFFFFF"/>
              </a:solidFill>
            </p:spPr>
          </p:sp>
          <p:sp>
            <p:nvSpPr>
              <p:cNvPr name="TextBox 50" id="50"/>
              <p:cNvSpPr txBox="true"/>
              <p:nvPr/>
            </p:nvSpPr>
            <p:spPr>
              <a:xfrm>
                <a:off x="0" y="-38100"/>
                <a:ext cx="1096370" cy="605078"/>
              </a:xfrm>
              <a:prstGeom prst="rect">
                <a:avLst/>
              </a:prstGeom>
            </p:spPr>
            <p:txBody>
              <a:bodyPr anchor="ctr" rtlCol="false" tIns="50800" lIns="50800" bIns="50800" rIns="50800"/>
              <a:lstStyle/>
              <a:p>
                <a:pPr algn="ctr">
                  <a:lnSpc>
                    <a:spcPts val="2976"/>
                  </a:lnSpc>
                </a:pPr>
              </a:p>
            </p:txBody>
          </p:sp>
        </p:grpSp>
        <p:sp>
          <p:nvSpPr>
            <p:cNvPr name="Freeform 51" id="51"/>
            <p:cNvSpPr/>
            <p:nvPr/>
          </p:nvSpPr>
          <p:spPr>
            <a:xfrm flipH="true" flipV="true" rot="0">
              <a:off x="402485" y="286946"/>
              <a:ext cx="932919" cy="932919"/>
            </a:xfrm>
            <a:custGeom>
              <a:avLst/>
              <a:gdLst/>
              <a:ahLst/>
              <a:cxnLst/>
              <a:rect r="r" b="b" t="t" l="l"/>
              <a:pathLst>
                <a:path h="932919" w="932919">
                  <a:moveTo>
                    <a:pt x="932920" y="932920"/>
                  </a:moveTo>
                  <a:lnTo>
                    <a:pt x="0" y="932920"/>
                  </a:lnTo>
                  <a:lnTo>
                    <a:pt x="0" y="0"/>
                  </a:lnTo>
                  <a:lnTo>
                    <a:pt x="932920" y="0"/>
                  </a:lnTo>
                  <a:lnTo>
                    <a:pt x="932920" y="932920"/>
                  </a:lnTo>
                  <a:close/>
                </a:path>
              </a:pathLst>
            </a:custGeom>
            <a:blipFill>
              <a:blip r:embed="rId5">
                <a:alphaModFix amt="44999"/>
                <a:extLst>
                  <a:ext uri="{96DAC541-7B7A-43D3-8B79-37D633B846F1}">
                    <asvg:svgBlip xmlns:asvg="http://schemas.microsoft.com/office/drawing/2016/SVG/main" r:embed="rId6"/>
                  </a:ext>
                </a:extLst>
              </a:blip>
              <a:stretch>
                <a:fillRect l="0" t="0" r="0" b="0"/>
              </a:stretch>
            </a:blipFill>
          </p:spPr>
        </p:sp>
        <p:sp>
          <p:nvSpPr>
            <p:cNvPr name="Freeform 52" id="52"/>
            <p:cNvSpPr/>
            <p:nvPr/>
          </p:nvSpPr>
          <p:spPr>
            <a:xfrm flipH="false" flipV="false" rot="0">
              <a:off x="549357" y="433819"/>
              <a:ext cx="639175" cy="639175"/>
            </a:xfrm>
            <a:custGeom>
              <a:avLst/>
              <a:gdLst/>
              <a:ahLst/>
              <a:cxnLst/>
              <a:rect r="r" b="b" t="t" l="l"/>
              <a:pathLst>
                <a:path h="639175" w="639175">
                  <a:moveTo>
                    <a:pt x="0" y="0"/>
                  </a:moveTo>
                  <a:lnTo>
                    <a:pt x="639175" y="0"/>
                  </a:lnTo>
                  <a:lnTo>
                    <a:pt x="639175" y="639175"/>
                  </a:lnTo>
                  <a:lnTo>
                    <a:pt x="0" y="6391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53" id="53"/>
            <p:cNvSpPr txBox="true"/>
            <p:nvPr/>
          </p:nvSpPr>
          <p:spPr>
            <a:xfrm rot="0">
              <a:off x="695071" y="581360"/>
              <a:ext cx="347747" cy="327025"/>
            </a:xfrm>
            <a:prstGeom prst="rect">
              <a:avLst/>
            </a:prstGeom>
          </p:spPr>
          <p:txBody>
            <a:bodyPr anchor="t" rtlCol="false" tIns="0" lIns="0" bIns="0" rIns="0">
              <a:spAutoFit/>
            </a:bodyPr>
            <a:lstStyle/>
            <a:p>
              <a:pPr algn="ctr">
                <a:lnSpc>
                  <a:spcPts val="1927"/>
                </a:lnSpc>
              </a:pPr>
              <a:r>
                <a:rPr lang="en-US" sz="1605">
                  <a:solidFill>
                    <a:srgbClr val="000000"/>
                  </a:solidFill>
                  <a:latin typeface="TT Fors Bold"/>
                  <a:ea typeface="TT Fors Bold"/>
                  <a:cs typeface="TT Fors Bold"/>
                  <a:sym typeface="TT Fors Bold"/>
                </a:rPr>
                <a:t>01</a:t>
              </a:r>
            </a:p>
          </p:txBody>
        </p:sp>
        <p:sp>
          <p:nvSpPr>
            <p:cNvPr name="TextBox 54" id="54"/>
            <p:cNvSpPr txBox="true"/>
            <p:nvPr/>
          </p:nvSpPr>
          <p:spPr>
            <a:xfrm rot="0">
              <a:off x="1639279" y="331131"/>
              <a:ext cx="3150470" cy="955675"/>
            </a:xfrm>
            <a:prstGeom prst="rect">
              <a:avLst/>
            </a:prstGeom>
          </p:spPr>
          <p:txBody>
            <a:bodyPr anchor="t" rtlCol="false" tIns="0" lIns="0" bIns="0" rIns="0">
              <a:spAutoFit/>
            </a:bodyPr>
            <a:lstStyle/>
            <a:p>
              <a:pPr algn="l">
                <a:lnSpc>
                  <a:spcPts val="2879"/>
                </a:lnSpc>
              </a:pPr>
              <a:r>
                <a:rPr lang="en-US" sz="2400">
                  <a:solidFill>
                    <a:srgbClr val="1D1D1D"/>
                  </a:solidFill>
                  <a:latin typeface="TT Fors Bold"/>
                  <a:ea typeface="TT Fors Bold"/>
                  <a:cs typeface="TT Fors Bold"/>
                  <a:sym typeface="TT Fors Bold"/>
                </a:rPr>
                <a:t>Together We Grow</a:t>
              </a:r>
            </a:p>
          </p:txBody>
        </p:sp>
        <p:sp>
          <p:nvSpPr>
            <p:cNvPr name="TextBox 55" id="55"/>
            <p:cNvSpPr txBox="true"/>
            <p:nvPr/>
          </p:nvSpPr>
          <p:spPr>
            <a:xfrm rot="0">
              <a:off x="402485" y="1343233"/>
              <a:ext cx="4661726" cy="1147445"/>
            </a:xfrm>
            <a:prstGeom prst="rect">
              <a:avLst/>
            </a:prstGeom>
          </p:spPr>
          <p:txBody>
            <a:bodyPr anchor="t" rtlCol="false" tIns="0" lIns="0" bIns="0" rIns="0">
              <a:spAutoFit/>
            </a:bodyPr>
            <a:lstStyle/>
            <a:p>
              <a:pPr algn="l">
                <a:lnSpc>
                  <a:spcPts val="2399"/>
                </a:lnSpc>
              </a:pPr>
              <a:r>
                <a:rPr lang="en-US" sz="1599">
                  <a:solidFill>
                    <a:srgbClr val="1D1D1D">
                      <a:alpha val="80000"/>
                    </a:srgbClr>
                  </a:solidFill>
                  <a:latin typeface="TT Fors"/>
                  <a:ea typeface="TT Fors"/>
                  <a:cs typeface="TT Fors"/>
                  <a:sym typeface="TT Fors"/>
                </a:rPr>
                <a:t>It guides our success through collaborative efforts and principled values.</a:t>
              </a:r>
            </a:p>
          </p:txBody>
        </p:sp>
      </p:grpSp>
      <p:sp>
        <p:nvSpPr>
          <p:cNvPr name="Freeform 56" id="56"/>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9"/>
            <a:stretch>
              <a:fillRect l="0" t="0" r="0" b="0"/>
            </a:stretch>
          </a:blipFill>
        </p:spPr>
      </p:sp>
      <p:sp>
        <p:nvSpPr>
          <p:cNvPr name="TextBox 57" id="57"/>
          <p:cNvSpPr txBox="true"/>
          <p:nvPr/>
        </p:nvSpPr>
        <p:spPr>
          <a:xfrm rot="0">
            <a:off x="9928528" y="2502953"/>
            <a:ext cx="7263183" cy="1095375"/>
          </a:xfrm>
          <a:prstGeom prst="rect">
            <a:avLst/>
          </a:prstGeom>
        </p:spPr>
        <p:txBody>
          <a:bodyPr anchor="t" rtlCol="false" tIns="0" lIns="0" bIns="0" rIns="0">
            <a:spAutoFit/>
          </a:bodyPr>
          <a:lstStyle/>
          <a:p>
            <a:pPr algn="l">
              <a:lnSpc>
                <a:spcPts val="8640"/>
              </a:lnSpc>
            </a:pPr>
            <a:r>
              <a:rPr lang="en-US" sz="7200">
                <a:solidFill>
                  <a:srgbClr val="FFFFFF"/>
                </a:solidFill>
                <a:latin typeface="TT Fors"/>
                <a:ea typeface="TT Fors"/>
                <a:cs typeface="TT Fors"/>
                <a:sym typeface="TT Fors"/>
              </a:rPr>
              <a:t>Company</a:t>
            </a:r>
            <a:r>
              <a:rPr lang="en-US" sz="7200">
                <a:solidFill>
                  <a:srgbClr val="F0E07F"/>
                </a:solidFill>
                <a:latin typeface="TT Fors"/>
                <a:ea typeface="TT Fors"/>
                <a:cs typeface="TT Fors"/>
                <a:sym typeface="TT Fors"/>
              </a:rPr>
              <a:t> values</a:t>
            </a:r>
          </a:p>
        </p:txBody>
      </p:sp>
      <p:sp>
        <p:nvSpPr>
          <p:cNvPr name="TextBox 58" id="58"/>
          <p:cNvSpPr txBox="true"/>
          <p:nvPr/>
        </p:nvSpPr>
        <p:spPr>
          <a:xfrm rot="0">
            <a:off x="4826274" y="6879434"/>
            <a:ext cx="260811" cy="253257"/>
          </a:xfrm>
          <a:prstGeom prst="rect">
            <a:avLst/>
          </a:prstGeom>
        </p:spPr>
        <p:txBody>
          <a:bodyPr anchor="t" rtlCol="false" tIns="0" lIns="0" bIns="0" rIns="0">
            <a:spAutoFit/>
          </a:bodyPr>
          <a:lstStyle/>
          <a:p>
            <a:pPr algn="ctr">
              <a:lnSpc>
                <a:spcPts val="1927"/>
              </a:lnSpc>
            </a:pPr>
            <a:r>
              <a:rPr lang="en-US" sz="1605">
                <a:solidFill>
                  <a:srgbClr val="000000"/>
                </a:solidFill>
                <a:latin typeface="TT Fors Bold"/>
                <a:ea typeface="TT Fors Bold"/>
                <a:cs typeface="TT Fors Bold"/>
                <a:sym typeface="TT Fors Bold"/>
              </a:rPr>
              <a:t>04</a:t>
            </a:r>
          </a:p>
        </p:txBody>
      </p:sp>
      <p:sp>
        <p:nvSpPr>
          <p:cNvPr name="TextBox 59" id="59"/>
          <p:cNvSpPr txBox="true"/>
          <p:nvPr/>
        </p:nvSpPr>
        <p:spPr>
          <a:xfrm rot="0">
            <a:off x="5527981" y="6839375"/>
            <a:ext cx="2362852" cy="352425"/>
          </a:xfrm>
          <a:prstGeom prst="rect">
            <a:avLst/>
          </a:prstGeom>
        </p:spPr>
        <p:txBody>
          <a:bodyPr anchor="t" rtlCol="false" tIns="0" lIns="0" bIns="0" rIns="0">
            <a:spAutoFit/>
          </a:bodyPr>
          <a:lstStyle/>
          <a:p>
            <a:pPr algn="l">
              <a:lnSpc>
                <a:spcPts val="2879"/>
              </a:lnSpc>
            </a:pPr>
            <a:r>
              <a:rPr lang="en-US" sz="2400">
                <a:solidFill>
                  <a:srgbClr val="1D1D1D"/>
                </a:solidFill>
                <a:latin typeface="TT Fors Bold"/>
                <a:ea typeface="TT Fors Bold"/>
                <a:cs typeface="TT Fors Bold"/>
                <a:sym typeface="TT Fors Bold"/>
              </a:rPr>
              <a:t>Integrity </a:t>
            </a:r>
          </a:p>
        </p:txBody>
      </p:sp>
      <p:sp>
        <p:nvSpPr>
          <p:cNvPr name="TextBox 60" id="60"/>
          <p:cNvSpPr txBox="true"/>
          <p:nvPr/>
        </p:nvSpPr>
        <p:spPr>
          <a:xfrm rot="0">
            <a:off x="4606835" y="7441314"/>
            <a:ext cx="3496294" cy="872193"/>
          </a:xfrm>
          <a:prstGeom prst="rect">
            <a:avLst/>
          </a:prstGeom>
        </p:spPr>
        <p:txBody>
          <a:bodyPr anchor="t" rtlCol="false" tIns="0" lIns="0" bIns="0" rIns="0">
            <a:spAutoFit/>
          </a:bodyPr>
          <a:lstStyle/>
          <a:p>
            <a:pPr algn="l">
              <a:lnSpc>
                <a:spcPts val="2399"/>
              </a:lnSpc>
            </a:pPr>
            <a:r>
              <a:rPr lang="en-US" sz="1599">
                <a:solidFill>
                  <a:srgbClr val="1D1D1D">
                    <a:alpha val="80000"/>
                  </a:srgbClr>
                </a:solidFill>
                <a:latin typeface="TT Fors"/>
                <a:ea typeface="TT Fors"/>
                <a:cs typeface="TT Fors"/>
                <a:sym typeface="TT Fors"/>
              </a:rPr>
              <a:t>Operating with integrity and transparency to build lasting trust and partnerships.</a:t>
            </a:r>
          </a:p>
        </p:txBody>
      </p:sp>
      <p:sp>
        <p:nvSpPr>
          <p:cNvPr name="TextBox 61" id="61"/>
          <p:cNvSpPr txBox="true"/>
          <p:nvPr/>
        </p:nvSpPr>
        <p:spPr>
          <a:xfrm rot="0">
            <a:off x="1028700" y="9248775"/>
            <a:ext cx="2367499" cy="314325"/>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Tree>
  </p:cSld>
  <p:clrMapOvr>
    <a:masterClrMapping/>
  </p:clrMapOvr>
  <p:transition spd="slow">
    <p:push dir="u"/>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285750" y="6703259"/>
            <a:ext cx="3054102" cy="481330"/>
          </a:xfrm>
          <a:prstGeom prst="rect">
            <a:avLst/>
          </a:prstGeom>
        </p:spPr>
        <p:txBody>
          <a:bodyPr anchor="t" rtlCol="false" tIns="0" lIns="0" bIns="0" rIns="0">
            <a:spAutoFit/>
          </a:bodyPr>
          <a:lstStyle/>
          <a:p>
            <a:pPr algn="just">
              <a:lnSpc>
                <a:spcPts val="3919"/>
              </a:lnSpc>
            </a:pPr>
            <a:r>
              <a:rPr lang="en-US" sz="2799">
                <a:solidFill>
                  <a:srgbClr val="FFFFFF"/>
                </a:solidFill>
                <a:latin typeface="Canva Sans Bold"/>
                <a:ea typeface="Canva Sans Bold"/>
                <a:cs typeface="Canva Sans Bold"/>
                <a:sym typeface="Canva Sans Bold"/>
              </a:rPr>
              <a:t>Global Footprints</a:t>
            </a:r>
          </a:p>
        </p:txBody>
      </p:sp>
      <p:sp>
        <p:nvSpPr>
          <p:cNvPr name="TextBox 4" id="4"/>
          <p:cNvSpPr txBox="true"/>
          <p:nvPr/>
        </p:nvSpPr>
        <p:spPr>
          <a:xfrm rot="0">
            <a:off x="285750" y="8252978"/>
            <a:ext cx="2878931" cy="1234559"/>
          </a:xfrm>
          <a:prstGeom prst="rect">
            <a:avLst/>
          </a:prstGeom>
        </p:spPr>
        <p:txBody>
          <a:bodyPr anchor="t" rtlCol="false" tIns="0" lIns="0" bIns="0" rIns="0">
            <a:spAutoFit/>
          </a:bodyPr>
          <a:lstStyle/>
          <a:p>
            <a:pPr algn="just">
              <a:lnSpc>
                <a:spcPts val="4729"/>
              </a:lnSpc>
            </a:pPr>
            <a:r>
              <a:rPr lang="en-US" sz="4729">
                <a:solidFill>
                  <a:srgbClr val="F0E07F"/>
                </a:solidFill>
                <a:latin typeface="Canva Sans Bold"/>
                <a:ea typeface="Canva Sans Bold"/>
                <a:cs typeface="Canva Sans Bold"/>
                <a:sym typeface="Canva Sans Bold"/>
              </a:rPr>
              <a:t>38+</a:t>
            </a:r>
          </a:p>
          <a:p>
            <a:pPr algn="just">
              <a:lnSpc>
                <a:spcPts val="4729"/>
              </a:lnSpc>
            </a:pPr>
            <a:r>
              <a:rPr lang="en-US" sz="4729">
                <a:solidFill>
                  <a:srgbClr val="F0E07F"/>
                </a:solidFill>
                <a:latin typeface="Canva Sans Bold"/>
                <a:ea typeface="Canva Sans Bold"/>
                <a:cs typeface="Canva Sans Bold"/>
                <a:sym typeface="Canva Sans Bold"/>
              </a:rPr>
              <a:t>Countries</a:t>
            </a:r>
          </a:p>
        </p:txBody>
      </p:sp>
      <p:sp>
        <p:nvSpPr>
          <p:cNvPr name="TextBox 5" id="5"/>
          <p:cNvSpPr txBox="true"/>
          <p:nvPr/>
        </p:nvSpPr>
        <p:spPr>
          <a:xfrm rot="0">
            <a:off x="285750" y="7241229"/>
            <a:ext cx="2769324" cy="6991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Served clients across the globe from</a:t>
            </a:r>
          </a:p>
        </p:txBody>
      </p:sp>
      <p:sp>
        <p:nvSpPr>
          <p:cNvPr name="Freeform 6" id="6"/>
          <p:cNvSpPr/>
          <p:nvPr/>
        </p:nvSpPr>
        <p:spPr>
          <a:xfrm flipH="false" flipV="false" rot="0">
            <a:off x="285750" y="5599721"/>
            <a:ext cx="1833397" cy="776694"/>
          </a:xfrm>
          <a:custGeom>
            <a:avLst/>
            <a:gdLst/>
            <a:ahLst/>
            <a:cxnLst/>
            <a:rect r="r" b="b" t="t" l="l"/>
            <a:pathLst>
              <a:path h="776694" w="1833397">
                <a:moveTo>
                  <a:pt x="0" y="0"/>
                </a:moveTo>
                <a:lnTo>
                  <a:pt x="1833397" y="0"/>
                </a:lnTo>
                <a:lnTo>
                  <a:pt x="1833397" y="776694"/>
                </a:lnTo>
                <a:lnTo>
                  <a:pt x="0" y="77669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579042" y="4905374"/>
            <a:ext cx="7004084" cy="4897577"/>
            <a:chOff x="0" y="0"/>
            <a:chExt cx="1844697" cy="1289897"/>
          </a:xfrm>
        </p:grpSpPr>
        <p:sp>
          <p:nvSpPr>
            <p:cNvPr name="Freeform 5" id="5"/>
            <p:cNvSpPr/>
            <p:nvPr/>
          </p:nvSpPr>
          <p:spPr>
            <a:xfrm flipH="false" flipV="false" rot="0">
              <a:off x="0" y="0"/>
              <a:ext cx="1844697" cy="1289897"/>
            </a:xfrm>
            <a:custGeom>
              <a:avLst/>
              <a:gdLst/>
              <a:ahLst/>
              <a:cxnLst/>
              <a:rect r="r" b="b" t="t" l="l"/>
              <a:pathLst>
                <a:path h="1289897" w="1844697">
                  <a:moveTo>
                    <a:pt x="56373" y="0"/>
                  </a:moveTo>
                  <a:lnTo>
                    <a:pt x="1788325" y="0"/>
                  </a:lnTo>
                  <a:cubicBezTo>
                    <a:pt x="1803276" y="0"/>
                    <a:pt x="1817614" y="5939"/>
                    <a:pt x="1828186" y="16511"/>
                  </a:cubicBezTo>
                  <a:cubicBezTo>
                    <a:pt x="1838758" y="27083"/>
                    <a:pt x="1844697" y="41422"/>
                    <a:pt x="1844697" y="56373"/>
                  </a:cubicBezTo>
                  <a:lnTo>
                    <a:pt x="1844697" y="1233524"/>
                  </a:lnTo>
                  <a:cubicBezTo>
                    <a:pt x="1844697" y="1248475"/>
                    <a:pt x="1838758" y="1262814"/>
                    <a:pt x="1828186" y="1273386"/>
                  </a:cubicBezTo>
                  <a:cubicBezTo>
                    <a:pt x="1817614" y="1283958"/>
                    <a:pt x="1803276" y="1289897"/>
                    <a:pt x="1788325" y="1289897"/>
                  </a:cubicBezTo>
                  <a:lnTo>
                    <a:pt x="56373" y="1289897"/>
                  </a:lnTo>
                  <a:cubicBezTo>
                    <a:pt x="41422" y="1289897"/>
                    <a:pt x="27083" y="1283958"/>
                    <a:pt x="16511" y="1273386"/>
                  </a:cubicBezTo>
                  <a:cubicBezTo>
                    <a:pt x="5939" y="1262814"/>
                    <a:pt x="0" y="1248475"/>
                    <a:pt x="0" y="1233524"/>
                  </a:cubicBezTo>
                  <a:lnTo>
                    <a:pt x="0" y="56373"/>
                  </a:lnTo>
                  <a:cubicBezTo>
                    <a:pt x="0" y="41422"/>
                    <a:pt x="5939" y="27083"/>
                    <a:pt x="16511" y="16511"/>
                  </a:cubicBezTo>
                  <a:cubicBezTo>
                    <a:pt x="27083" y="5939"/>
                    <a:pt x="41422" y="0"/>
                    <a:pt x="56373" y="0"/>
                  </a:cubicBezTo>
                  <a:close/>
                </a:path>
              </a:pathLst>
            </a:custGeom>
            <a:solidFill>
              <a:srgbClr val="141414"/>
            </a:solidFill>
          </p:spPr>
        </p:sp>
        <p:sp>
          <p:nvSpPr>
            <p:cNvPr name="TextBox 6" id="6"/>
            <p:cNvSpPr txBox="true"/>
            <p:nvPr/>
          </p:nvSpPr>
          <p:spPr>
            <a:xfrm>
              <a:off x="0" y="9525"/>
              <a:ext cx="1844697" cy="1280372"/>
            </a:xfrm>
            <a:prstGeom prst="rect">
              <a:avLst/>
            </a:prstGeom>
          </p:spPr>
          <p:txBody>
            <a:bodyPr anchor="ctr" rtlCol="false" tIns="50800" lIns="50800" bIns="50800" rIns="50800"/>
            <a:lstStyle/>
            <a:p>
              <a:pPr algn="ctr">
                <a:lnSpc>
                  <a:spcPts val="2200"/>
                </a:lnSpc>
              </a:pPr>
            </a:p>
          </p:txBody>
        </p:sp>
      </p:grpSp>
      <p:sp>
        <p:nvSpPr>
          <p:cNvPr name="Freeform 7" id="7"/>
          <p:cNvSpPr/>
          <p:nvPr/>
        </p:nvSpPr>
        <p:spPr>
          <a:xfrm flipH="false" flipV="false" rot="0">
            <a:off x="2076122" y="5429249"/>
            <a:ext cx="1305056" cy="856443"/>
          </a:xfrm>
          <a:custGeom>
            <a:avLst/>
            <a:gdLst/>
            <a:ahLst/>
            <a:cxnLst/>
            <a:rect r="r" b="b" t="t" l="l"/>
            <a:pathLst>
              <a:path h="856443" w="1305056">
                <a:moveTo>
                  <a:pt x="0" y="0"/>
                </a:moveTo>
                <a:lnTo>
                  <a:pt x="1305056" y="0"/>
                </a:lnTo>
                <a:lnTo>
                  <a:pt x="1305056" y="856443"/>
                </a:lnTo>
                <a:lnTo>
                  <a:pt x="0" y="8564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9059246" y="4905374"/>
            <a:ext cx="7004084" cy="4897577"/>
            <a:chOff x="0" y="0"/>
            <a:chExt cx="1844697" cy="1289897"/>
          </a:xfrm>
        </p:grpSpPr>
        <p:sp>
          <p:nvSpPr>
            <p:cNvPr name="Freeform 9" id="9"/>
            <p:cNvSpPr/>
            <p:nvPr/>
          </p:nvSpPr>
          <p:spPr>
            <a:xfrm flipH="false" flipV="false" rot="0">
              <a:off x="0" y="0"/>
              <a:ext cx="1844697" cy="1289897"/>
            </a:xfrm>
            <a:custGeom>
              <a:avLst/>
              <a:gdLst/>
              <a:ahLst/>
              <a:cxnLst/>
              <a:rect r="r" b="b" t="t" l="l"/>
              <a:pathLst>
                <a:path h="1289897" w="1844697">
                  <a:moveTo>
                    <a:pt x="56373" y="0"/>
                  </a:moveTo>
                  <a:lnTo>
                    <a:pt x="1788325" y="0"/>
                  </a:lnTo>
                  <a:cubicBezTo>
                    <a:pt x="1803276" y="0"/>
                    <a:pt x="1817614" y="5939"/>
                    <a:pt x="1828186" y="16511"/>
                  </a:cubicBezTo>
                  <a:cubicBezTo>
                    <a:pt x="1838758" y="27083"/>
                    <a:pt x="1844697" y="41422"/>
                    <a:pt x="1844697" y="56373"/>
                  </a:cubicBezTo>
                  <a:lnTo>
                    <a:pt x="1844697" y="1233524"/>
                  </a:lnTo>
                  <a:cubicBezTo>
                    <a:pt x="1844697" y="1248475"/>
                    <a:pt x="1838758" y="1262814"/>
                    <a:pt x="1828186" y="1273386"/>
                  </a:cubicBezTo>
                  <a:cubicBezTo>
                    <a:pt x="1817614" y="1283958"/>
                    <a:pt x="1803276" y="1289897"/>
                    <a:pt x="1788325" y="1289897"/>
                  </a:cubicBezTo>
                  <a:lnTo>
                    <a:pt x="56373" y="1289897"/>
                  </a:lnTo>
                  <a:cubicBezTo>
                    <a:pt x="41422" y="1289897"/>
                    <a:pt x="27083" y="1283958"/>
                    <a:pt x="16511" y="1273386"/>
                  </a:cubicBezTo>
                  <a:cubicBezTo>
                    <a:pt x="5939" y="1262814"/>
                    <a:pt x="0" y="1248475"/>
                    <a:pt x="0" y="1233524"/>
                  </a:cubicBezTo>
                  <a:lnTo>
                    <a:pt x="0" y="56373"/>
                  </a:lnTo>
                  <a:cubicBezTo>
                    <a:pt x="0" y="41422"/>
                    <a:pt x="5939" y="27083"/>
                    <a:pt x="16511" y="16511"/>
                  </a:cubicBezTo>
                  <a:cubicBezTo>
                    <a:pt x="27083" y="5939"/>
                    <a:pt x="41422" y="0"/>
                    <a:pt x="56373" y="0"/>
                  </a:cubicBezTo>
                  <a:close/>
                </a:path>
              </a:pathLst>
            </a:custGeom>
            <a:solidFill>
              <a:srgbClr val="141414"/>
            </a:solidFill>
          </p:spPr>
        </p:sp>
        <p:sp>
          <p:nvSpPr>
            <p:cNvPr name="TextBox 10" id="10"/>
            <p:cNvSpPr txBox="true"/>
            <p:nvPr/>
          </p:nvSpPr>
          <p:spPr>
            <a:xfrm>
              <a:off x="0" y="9525"/>
              <a:ext cx="1844697" cy="1280372"/>
            </a:xfrm>
            <a:prstGeom prst="rect">
              <a:avLst/>
            </a:prstGeom>
          </p:spPr>
          <p:txBody>
            <a:bodyPr anchor="ctr" rtlCol="false" tIns="50800" lIns="50800" bIns="50800" rIns="50800"/>
            <a:lstStyle/>
            <a:p>
              <a:pPr algn="ctr">
                <a:lnSpc>
                  <a:spcPts val="2200"/>
                </a:lnSpc>
              </a:pPr>
            </a:p>
          </p:txBody>
        </p:sp>
      </p:grpSp>
      <p:sp>
        <p:nvSpPr>
          <p:cNvPr name="Freeform 11" id="11"/>
          <p:cNvSpPr/>
          <p:nvPr/>
        </p:nvSpPr>
        <p:spPr>
          <a:xfrm flipH="false" flipV="false" rot="0">
            <a:off x="9556326" y="5429249"/>
            <a:ext cx="856443" cy="856443"/>
          </a:xfrm>
          <a:custGeom>
            <a:avLst/>
            <a:gdLst/>
            <a:ahLst/>
            <a:cxnLst/>
            <a:rect r="r" b="b" t="t" l="l"/>
            <a:pathLst>
              <a:path h="856443" w="856443">
                <a:moveTo>
                  <a:pt x="0" y="0"/>
                </a:moveTo>
                <a:lnTo>
                  <a:pt x="856443" y="0"/>
                </a:lnTo>
                <a:lnTo>
                  <a:pt x="856443" y="856443"/>
                </a:lnTo>
                <a:lnTo>
                  <a:pt x="0" y="85644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579042" y="1690108"/>
            <a:ext cx="14484289" cy="2837597"/>
            <a:chOff x="0" y="0"/>
            <a:chExt cx="3814792" cy="747351"/>
          </a:xfrm>
        </p:grpSpPr>
        <p:sp>
          <p:nvSpPr>
            <p:cNvPr name="Freeform 13" id="13"/>
            <p:cNvSpPr/>
            <p:nvPr/>
          </p:nvSpPr>
          <p:spPr>
            <a:xfrm flipH="false" flipV="false" rot="0">
              <a:off x="0" y="0"/>
              <a:ext cx="3814792" cy="747351"/>
            </a:xfrm>
            <a:custGeom>
              <a:avLst/>
              <a:gdLst/>
              <a:ahLst/>
              <a:cxnLst/>
              <a:rect r="r" b="b" t="t" l="l"/>
              <a:pathLst>
                <a:path h="747351" w="3814792">
                  <a:moveTo>
                    <a:pt x="27260" y="0"/>
                  </a:moveTo>
                  <a:lnTo>
                    <a:pt x="3787532" y="0"/>
                  </a:lnTo>
                  <a:cubicBezTo>
                    <a:pt x="3794762" y="0"/>
                    <a:pt x="3801695" y="2872"/>
                    <a:pt x="3806808" y="7984"/>
                  </a:cubicBezTo>
                  <a:cubicBezTo>
                    <a:pt x="3811920" y="13096"/>
                    <a:pt x="3814792" y="20030"/>
                    <a:pt x="3814792" y="27260"/>
                  </a:cubicBezTo>
                  <a:lnTo>
                    <a:pt x="3814792" y="720091"/>
                  </a:lnTo>
                  <a:cubicBezTo>
                    <a:pt x="3814792" y="735146"/>
                    <a:pt x="3802587" y="747351"/>
                    <a:pt x="3787532" y="747351"/>
                  </a:cubicBezTo>
                  <a:lnTo>
                    <a:pt x="27260" y="747351"/>
                  </a:lnTo>
                  <a:cubicBezTo>
                    <a:pt x="12205" y="747351"/>
                    <a:pt x="0" y="735146"/>
                    <a:pt x="0" y="720091"/>
                  </a:cubicBezTo>
                  <a:lnTo>
                    <a:pt x="0" y="27260"/>
                  </a:lnTo>
                  <a:cubicBezTo>
                    <a:pt x="0" y="20030"/>
                    <a:pt x="2872" y="13096"/>
                    <a:pt x="7984" y="7984"/>
                  </a:cubicBezTo>
                  <a:cubicBezTo>
                    <a:pt x="13096" y="2872"/>
                    <a:pt x="20030" y="0"/>
                    <a:pt x="27260" y="0"/>
                  </a:cubicBezTo>
                  <a:close/>
                </a:path>
              </a:pathLst>
            </a:custGeom>
            <a:solidFill>
              <a:srgbClr val="141414"/>
            </a:solidFill>
          </p:spPr>
        </p:sp>
        <p:sp>
          <p:nvSpPr>
            <p:cNvPr name="TextBox 14" id="14"/>
            <p:cNvSpPr txBox="true"/>
            <p:nvPr/>
          </p:nvSpPr>
          <p:spPr>
            <a:xfrm>
              <a:off x="0" y="9525"/>
              <a:ext cx="3814792" cy="737826"/>
            </a:xfrm>
            <a:prstGeom prst="rect">
              <a:avLst/>
            </a:prstGeom>
          </p:spPr>
          <p:txBody>
            <a:bodyPr anchor="ctr" rtlCol="false" tIns="50800" lIns="50800" bIns="50800" rIns="50800"/>
            <a:lstStyle/>
            <a:p>
              <a:pPr algn="ctr">
                <a:lnSpc>
                  <a:spcPts val="2200"/>
                </a:lnSpc>
              </a:pPr>
            </a:p>
          </p:txBody>
        </p:sp>
      </p:grpSp>
      <p:sp>
        <p:nvSpPr>
          <p:cNvPr name="Freeform 15" id="15"/>
          <p:cNvSpPr/>
          <p:nvPr/>
        </p:nvSpPr>
        <p:spPr>
          <a:xfrm flipH="false" flipV="false" rot="0">
            <a:off x="8049549" y="1940990"/>
            <a:ext cx="643230" cy="860508"/>
          </a:xfrm>
          <a:custGeom>
            <a:avLst/>
            <a:gdLst/>
            <a:ahLst/>
            <a:cxnLst/>
            <a:rect r="r" b="b" t="t" l="l"/>
            <a:pathLst>
              <a:path h="860508" w="643230">
                <a:moveTo>
                  <a:pt x="0" y="0"/>
                </a:moveTo>
                <a:lnTo>
                  <a:pt x="643230" y="0"/>
                </a:lnTo>
                <a:lnTo>
                  <a:pt x="643230" y="860508"/>
                </a:lnTo>
                <a:lnTo>
                  <a:pt x="0" y="86050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6824801" y="2069900"/>
            <a:ext cx="768140" cy="774921"/>
          </a:xfrm>
          <a:custGeom>
            <a:avLst/>
            <a:gdLst/>
            <a:ahLst/>
            <a:cxnLst/>
            <a:rect r="r" b="b" t="t" l="l"/>
            <a:pathLst>
              <a:path h="774921" w="768140">
                <a:moveTo>
                  <a:pt x="0" y="0"/>
                </a:moveTo>
                <a:lnTo>
                  <a:pt x="768140" y="0"/>
                </a:lnTo>
                <a:lnTo>
                  <a:pt x="768140" y="774921"/>
                </a:lnTo>
                <a:lnTo>
                  <a:pt x="0" y="77492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7" id="17"/>
          <p:cNvSpPr/>
          <p:nvPr/>
        </p:nvSpPr>
        <p:spPr>
          <a:xfrm flipH="false" flipV="false" rot="0">
            <a:off x="1944080" y="1984392"/>
            <a:ext cx="920944" cy="735604"/>
          </a:xfrm>
          <a:custGeom>
            <a:avLst/>
            <a:gdLst/>
            <a:ahLst/>
            <a:cxnLst/>
            <a:rect r="r" b="b" t="t" l="l"/>
            <a:pathLst>
              <a:path h="735604" w="920944">
                <a:moveTo>
                  <a:pt x="0" y="0"/>
                </a:moveTo>
                <a:lnTo>
                  <a:pt x="920944" y="0"/>
                </a:lnTo>
                <a:lnTo>
                  <a:pt x="920944" y="735604"/>
                </a:lnTo>
                <a:lnTo>
                  <a:pt x="0" y="73560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8" id="18"/>
          <p:cNvSpPr/>
          <p:nvPr/>
        </p:nvSpPr>
        <p:spPr>
          <a:xfrm flipH="false" flipV="false" rot="0">
            <a:off x="3174354" y="1983784"/>
            <a:ext cx="891995" cy="774921"/>
          </a:xfrm>
          <a:custGeom>
            <a:avLst/>
            <a:gdLst/>
            <a:ahLst/>
            <a:cxnLst/>
            <a:rect r="r" b="b" t="t" l="l"/>
            <a:pathLst>
              <a:path h="774921" w="891995">
                <a:moveTo>
                  <a:pt x="0" y="0"/>
                </a:moveTo>
                <a:lnTo>
                  <a:pt x="891995" y="0"/>
                </a:lnTo>
                <a:lnTo>
                  <a:pt x="891995" y="774920"/>
                </a:lnTo>
                <a:lnTo>
                  <a:pt x="0" y="77492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9" id="19"/>
          <p:cNvSpPr/>
          <p:nvPr/>
        </p:nvSpPr>
        <p:spPr>
          <a:xfrm flipH="false" flipV="false" rot="0">
            <a:off x="4516379" y="1983784"/>
            <a:ext cx="953749" cy="774921"/>
          </a:xfrm>
          <a:custGeom>
            <a:avLst/>
            <a:gdLst/>
            <a:ahLst/>
            <a:cxnLst/>
            <a:rect r="r" b="b" t="t" l="l"/>
            <a:pathLst>
              <a:path h="774921" w="953749">
                <a:moveTo>
                  <a:pt x="0" y="0"/>
                </a:moveTo>
                <a:lnTo>
                  <a:pt x="953749" y="0"/>
                </a:lnTo>
                <a:lnTo>
                  <a:pt x="953749" y="774920"/>
                </a:lnTo>
                <a:lnTo>
                  <a:pt x="0" y="77492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0" id="20"/>
          <p:cNvSpPr/>
          <p:nvPr/>
        </p:nvSpPr>
        <p:spPr>
          <a:xfrm flipH="false" flipV="false" rot="0">
            <a:off x="5917803" y="1898196"/>
            <a:ext cx="541640" cy="946096"/>
          </a:xfrm>
          <a:custGeom>
            <a:avLst/>
            <a:gdLst/>
            <a:ahLst/>
            <a:cxnLst/>
            <a:rect r="r" b="b" t="t" l="l"/>
            <a:pathLst>
              <a:path h="946096" w="541640">
                <a:moveTo>
                  <a:pt x="0" y="0"/>
                </a:moveTo>
                <a:lnTo>
                  <a:pt x="541640" y="0"/>
                </a:lnTo>
                <a:lnTo>
                  <a:pt x="541640" y="946096"/>
                </a:lnTo>
                <a:lnTo>
                  <a:pt x="0" y="946096"/>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1" id="21"/>
          <p:cNvSpPr/>
          <p:nvPr/>
        </p:nvSpPr>
        <p:spPr>
          <a:xfrm flipH="false" flipV="false" rot="0">
            <a:off x="9149386" y="1993613"/>
            <a:ext cx="1088666" cy="755262"/>
          </a:xfrm>
          <a:custGeom>
            <a:avLst/>
            <a:gdLst/>
            <a:ahLst/>
            <a:cxnLst/>
            <a:rect r="r" b="b" t="t" l="l"/>
            <a:pathLst>
              <a:path h="755262" w="1088666">
                <a:moveTo>
                  <a:pt x="0" y="0"/>
                </a:moveTo>
                <a:lnTo>
                  <a:pt x="1088666" y="0"/>
                </a:lnTo>
                <a:lnTo>
                  <a:pt x="1088666" y="755262"/>
                </a:lnTo>
                <a:lnTo>
                  <a:pt x="0" y="75526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2" id="22"/>
          <p:cNvSpPr/>
          <p:nvPr/>
        </p:nvSpPr>
        <p:spPr>
          <a:xfrm flipH="false" flipV="false" rot="0">
            <a:off x="10634347" y="1922551"/>
            <a:ext cx="699961" cy="897386"/>
          </a:xfrm>
          <a:custGeom>
            <a:avLst/>
            <a:gdLst/>
            <a:ahLst/>
            <a:cxnLst/>
            <a:rect r="r" b="b" t="t" l="l"/>
            <a:pathLst>
              <a:path h="897386" w="699961">
                <a:moveTo>
                  <a:pt x="0" y="0"/>
                </a:moveTo>
                <a:lnTo>
                  <a:pt x="699961" y="0"/>
                </a:lnTo>
                <a:lnTo>
                  <a:pt x="699961" y="897386"/>
                </a:lnTo>
                <a:lnTo>
                  <a:pt x="0" y="897386"/>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23" id="23"/>
          <p:cNvSpPr/>
          <p:nvPr/>
        </p:nvSpPr>
        <p:spPr>
          <a:xfrm flipH="false" flipV="false" rot="0">
            <a:off x="13350265" y="1868396"/>
            <a:ext cx="863641" cy="1005695"/>
          </a:xfrm>
          <a:custGeom>
            <a:avLst/>
            <a:gdLst/>
            <a:ahLst/>
            <a:cxnLst/>
            <a:rect r="r" b="b" t="t" l="l"/>
            <a:pathLst>
              <a:path h="1005695" w="863641">
                <a:moveTo>
                  <a:pt x="0" y="0"/>
                </a:moveTo>
                <a:lnTo>
                  <a:pt x="863640" y="0"/>
                </a:lnTo>
                <a:lnTo>
                  <a:pt x="863640" y="1005695"/>
                </a:lnTo>
                <a:lnTo>
                  <a:pt x="0" y="1005695"/>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24" id="24"/>
          <p:cNvSpPr/>
          <p:nvPr/>
        </p:nvSpPr>
        <p:spPr>
          <a:xfrm flipH="false" flipV="false" rot="0">
            <a:off x="11730603" y="1857430"/>
            <a:ext cx="1223366" cy="1027628"/>
          </a:xfrm>
          <a:custGeom>
            <a:avLst/>
            <a:gdLst/>
            <a:ahLst/>
            <a:cxnLst/>
            <a:rect r="r" b="b" t="t" l="l"/>
            <a:pathLst>
              <a:path h="1027628" w="1223366">
                <a:moveTo>
                  <a:pt x="0" y="0"/>
                </a:moveTo>
                <a:lnTo>
                  <a:pt x="1223367" y="0"/>
                </a:lnTo>
                <a:lnTo>
                  <a:pt x="1223367" y="1027628"/>
                </a:lnTo>
                <a:lnTo>
                  <a:pt x="0" y="1027628"/>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25" id="25"/>
          <p:cNvSpPr/>
          <p:nvPr/>
        </p:nvSpPr>
        <p:spPr>
          <a:xfrm flipH="false" flipV="false" rot="0">
            <a:off x="6119539" y="3331756"/>
            <a:ext cx="1348437" cy="868056"/>
          </a:xfrm>
          <a:custGeom>
            <a:avLst/>
            <a:gdLst/>
            <a:ahLst/>
            <a:cxnLst/>
            <a:rect r="r" b="b" t="t" l="l"/>
            <a:pathLst>
              <a:path h="868056" w="1348437">
                <a:moveTo>
                  <a:pt x="0" y="0"/>
                </a:moveTo>
                <a:lnTo>
                  <a:pt x="1348437" y="0"/>
                </a:lnTo>
                <a:lnTo>
                  <a:pt x="1348437" y="868056"/>
                </a:lnTo>
                <a:lnTo>
                  <a:pt x="0" y="868056"/>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6" id="26"/>
          <p:cNvSpPr/>
          <p:nvPr/>
        </p:nvSpPr>
        <p:spPr>
          <a:xfrm flipH="false" flipV="false" rot="0">
            <a:off x="2344787" y="3028905"/>
            <a:ext cx="767725" cy="1090906"/>
          </a:xfrm>
          <a:custGeom>
            <a:avLst/>
            <a:gdLst/>
            <a:ahLst/>
            <a:cxnLst/>
            <a:rect r="r" b="b" t="t" l="l"/>
            <a:pathLst>
              <a:path h="1090906" w="767725">
                <a:moveTo>
                  <a:pt x="0" y="0"/>
                </a:moveTo>
                <a:lnTo>
                  <a:pt x="767725" y="0"/>
                </a:lnTo>
                <a:lnTo>
                  <a:pt x="767725" y="1090905"/>
                </a:lnTo>
                <a:lnTo>
                  <a:pt x="0" y="1090905"/>
                </a:lnTo>
                <a:lnTo>
                  <a:pt x="0" y="0"/>
                </a:lnTo>
                <a:close/>
              </a:path>
            </a:pathLst>
          </a:custGeom>
          <a:blipFill>
            <a:blip r:embed="rId32"/>
            <a:stretch>
              <a:fillRect l="0" t="0" r="0" b="0"/>
            </a:stretch>
          </a:blipFill>
        </p:spPr>
      </p:sp>
      <p:sp>
        <p:nvSpPr>
          <p:cNvPr name="Freeform 27" id="27"/>
          <p:cNvSpPr/>
          <p:nvPr/>
        </p:nvSpPr>
        <p:spPr>
          <a:xfrm flipH="false" flipV="false" rot="0">
            <a:off x="3312426" y="3194117"/>
            <a:ext cx="1147726" cy="1005695"/>
          </a:xfrm>
          <a:custGeom>
            <a:avLst/>
            <a:gdLst/>
            <a:ahLst/>
            <a:cxnLst/>
            <a:rect r="r" b="b" t="t" l="l"/>
            <a:pathLst>
              <a:path h="1005695" w="1147726">
                <a:moveTo>
                  <a:pt x="0" y="0"/>
                </a:moveTo>
                <a:lnTo>
                  <a:pt x="1147726" y="0"/>
                </a:lnTo>
                <a:lnTo>
                  <a:pt x="1147726" y="1005695"/>
                </a:lnTo>
                <a:lnTo>
                  <a:pt x="0" y="1005695"/>
                </a:lnTo>
                <a:lnTo>
                  <a:pt x="0" y="0"/>
                </a:lnTo>
                <a:close/>
              </a:path>
            </a:pathLst>
          </a:custGeom>
          <a:blipFill>
            <a:blip r:embed="rId33">
              <a:extLst>
                <a:ext uri="{96DAC541-7B7A-43D3-8B79-37D633B846F1}">
                  <asvg:svgBlip xmlns:asvg="http://schemas.microsoft.com/office/drawing/2016/SVG/main" r:embed="rId34"/>
                </a:ext>
              </a:extLst>
            </a:blip>
            <a:stretch>
              <a:fillRect l="0" t="0" r="0" b="0"/>
            </a:stretch>
          </a:blipFill>
        </p:spPr>
      </p:sp>
      <p:sp>
        <p:nvSpPr>
          <p:cNvPr name="Freeform 28" id="28"/>
          <p:cNvSpPr/>
          <p:nvPr/>
        </p:nvSpPr>
        <p:spPr>
          <a:xfrm flipH="false" flipV="false" rot="0">
            <a:off x="9059246" y="3253187"/>
            <a:ext cx="797531" cy="946625"/>
          </a:xfrm>
          <a:custGeom>
            <a:avLst/>
            <a:gdLst/>
            <a:ahLst/>
            <a:cxnLst/>
            <a:rect r="r" b="b" t="t" l="l"/>
            <a:pathLst>
              <a:path h="946625" w="797531">
                <a:moveTo>
                  <a:pt x="0" y="0"/>
                </a:moveTo>
                <a:lnTo>
                  <a:pt x="797531" y="0"/>
                </a:lnTo>
                <a:lnTo>
                  <a:pt x="797531" y="946625"/>
                </a:lnTo>
                <a:lnTo>
                  <a:pt x="0" y="946625"/>
                </a:lnTo>
                <a:lnTo>
                  <a:pt x="0" y="0"/>
                </a:lnTo>
                <a:close/>
              </a:path>
            </a:pathLst>
          </a:custGeom>
          <a:blipFill>
            <a:blip r:embed="rId35">
              <a:extLst>
                <a:ext uri="{96DAC541-7B7A-43D3-8B79-37D633B846F1}">
                  <asvg:svgBlip xmlns:asvg="http://schemas.microsoft.com/office/drawing/2016/SVG/main" r:embed="rId36"/>
                </a:ext>
              </a:extLst>
            </a:blip>
            <a:stretch>
              <a:fillRect l="0" t="0" r="0" b="0"/>
            </a:stretch>
          </a:blipFill>
        </p:spPr>
      </p:sp>
      <p:sp>
        <p:nvSpPr>
          <p:cNvPr name="Freeform 29" id="29"/>
          <p:cNvSpPr/>
          <p:nvPr/>
        </p:nvSpPr>
        <p:spPr>
          <a:xfrm flipH="false" flipV="false" rot="0">
            <a:off x="14613955" y="1898196"/>
            <a:ext cx="797531" cy="946625"/>
          </a:xfrm>
          <a:custGeom>
            <a:avLst/>
            <a:gdLst/>
            <a:ahLst/>
            <a:cxnLst/>
            <a:rect r="r" b="b" t="t" l="l"/>
            <a:pathLst>
              <a:path h="946625" w="797531">
                <a:moveTo>
                  <a:pt x="0" y="0"/>
                </a:moveTo>
                <a:lnTo>
                  <a:pt x="797532" y="0"/>
                </a:lnTo>
                <a:lnTo>
                  <a:pt x="797532" y="946625"/>
                </a:lnTo>
                <a:lnTo>
                  <a:pt x="0" y="946625"/>
                </a:lnTo>
                <a:lnTo>
                  <a:pt x="0" y="0"/>
                </a:lnTo>
                <a:close/>
              </a:path>
            </a:pathLst>
          </a:custGeom>
          <a:blipFill>
            <a:blip r:embed="rId37">
              <a:extLst>
                <a:ext uri="{96DAC541-7B7A-43D3-8B79-37D633B846F1}">
                  <asvg:svgBlip xmlns:asvg="http://schemas.microsoft.com/office/drawing/2016/SVG/main" r:embed="rId38"/>
                </a:ext>
              </a:extLst>
            </a:blip>
            <a:stretch>
              <a:fillRect l="0" t="0" r="0" b="0"/>
            </a:stretch>
          </a:blipFill>
        </p:spPr>
      </p:sp>
      <p:sp>
        <p:nvSpPr>
          <p:cNvPr name="Freeform 30" id="30"/>
          <p:cNvSpPr/>
          <p:nvPr/>
        </p:nvSpPr>
        <p:spPr>
          <a:xfrm flipH="false" flipV="false" rot="0">
            <a:off x="10354646" y="3218266"/>
            <a:ext cx="467928" cy="957398"/>
          </a:xfrm>
          <a:custGeom>
            <a:avLst/>
            <a:gdLst/>
            <a:ahLst/>
            <a:cxnLst/>
            <a:rect r="r" b="b" t="t" l="l"/>
            <a:pathLst>
              <a:path h="957398" w="467928">
                <a:moveTo>
                  <a:pt x="0" y="0"/>
                </a:moveTo>
                <a:lnTo>
                  <a:pt x="467928" y="0"/>
                </a:lnTo>
                <a:lnTo>
                  <a:pt x="467928" y="957398"/>
                </a:lnTo>
                <a:lnTo>
                  <a:pt x="0" y="957398"/>
                </a:lnTo>
                <a:lnTo>
                  <a:pt x="0" y="0"/>
                </a:lnTo>
                <a:close/>
              </a:path>
            </a:pathLst>
          </a:custGeom>
          <a:blipFill>
            <a:blip r:embed="rId39">
              <a:extLst>
                <a:ext uri="{96DAC541-7B7A-43D3-8B79-37D633B846F1}">
                  <asvg:svgBlip xmlns:asvg="http://schemas.microsoft.com/office/drawing/2016/SVG/main" r:embed="rId40"/>
                </a:ext>
              </a:extLst>
            </a:blip>
            <a:stretch>
              <a:fillRect l="0" t="0" r="0" b="0"/>
            </a:stretch>
          </a:blipFill>
        </p:spPr>
      </p:sp>
      <p:sp>
        <p:nvSpPr>
          <p:cNvPr name="Freeform 31" id="31"/>
          <p:cNvSpPr/>
          <p:nvPr/>
        </p:nvSpPr>
        <p:spPr>
          <a:xfrm flipH="false" flipV="false" rot="0">
            <a:off x="4955452" y="3218266"/>
            <a:ext cx="668787" cy="1005695"/>
          </a:xfrm>
          <a:custGeom>
            <a:avLst/>
            <a:gdLst/>
            <a:ahLst/>
            <a:cxnLst/>
            <a:rect r="r" b="b" t="t" l="l"/>
            <a:pathLst>
              <a:path h="1005695" w="668787">
                <a:moveTo>
                  <a:pt x="0" y="0"/>
                </a:moveTo>
                <a:lnTo>
                  <a:pt x="668787" y="0"/>
                </a:lnTo>
                <a:lnTo>
                  <a:pt x="668787" y="1005695"/>
                </a:lnTo>
                <a:lnTo>
                  <a:pt x="0" y="1005695"/>
                </a:lnTo>
                <a:lnTo>
                  <a:pt x="0" y="0"/>
                </a:lnTo>
                <a:close/>
              </a:path>
            </a:pathLst>
          </a:custGeom>
          <a:blipFill>
            <a:blip r:embed="rId41">
              <a:extLst>
                <a:ext uri="{96DAC541-7B7A-43D3-8B79-37D633B846F1}">
                  <asvg:svgBlip xmlns:asvg="http://schemas.microsoft.com/office/drawing/2016/SVG/main" r:embed="rId42"/>
                </a:ext>
              </a:extLst>
            </a:blip>
            <a:stretch>
              <a:fillRect l="0" t="0" r="0" b="0"/>
            </a:stretch>
          </a:blipFill>
        </p:spPr>
      </p:sp>
      <p:sp>
        <p:nvSpPr>
          <p:cNvPr name="Freeform 32" id="32"/>
          <p:cNvSpPr/>
          <p:nvPr/>
        </p:nvSpPr>
        <p:spPr>
          <a:xfrm flipH="false" flipV="false" rot="0">
            <a:off x="7963276" y="3203601"/>
            <a:ext cx="600670" cy="986727"/>
          </a:xfrm>
          <a:custGeom>
            <a:avLst/>
            <a:gdLst/>
            <a:ahLst/>
            <a:cxnLst/>
            <a:rect r="r" b="b" t="t" l="l"/>
            <a:pathLst>
              <a:path h="986727" w="600670">
                <a:moveTo>
                  <a:pt x="0" y="0"/>
                </a:moveTo>
                <a:lnTo>
                  <a:pt x="600670" y="0"/>
                </a:lnTo>
                <a:lnTo>
                  <a:pt x="600670" y="986727"/>
                </a:lnTo>
                <a:lnTo>
                  <a:pt x="0" y="986727"/>
                </a:lnTo>
                <a:lnTo>
                  <a:pt x="0" y="0"/>
                </a:lnTo>
                <a:close/>
              </a:path>
            </a:pathLst>
          </a:custGeom>
          <a:blipFill>
            <a:blip r:embed="rId43">
              <a:extLst>
                <a:ext uri="{96DAC541-7B7A-43D3-8B79-37D633B846F1}">
                  <asvg:svgBlip xmlns:asvg="http://schemas.microsoft.com/office/drawing/2016/SVG/main" r:embed="rId44"/>
                </a:ext>
              </a:extLst>
            </a:blip>
            <a:stretch>
              <a:fillRect l="0" t="0" r="0" b="0"/>
            </a:stretch>
          </a:blipFill>
        </p:spPr>
      </p:sp>
      <p:sp>
        <p:nvSpPr>
          <p:cNvPr name="Freeform 33" id="33"/>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45"/>
            <a:stretch>
              <a:fillRect l="0" t="0" r="0" b="0"/>
            </a:stretch>
          </a:blipFill>
        </p:spPr>
      </p:sp>
      <p:sp>
        <p:nvSpPr>
          <p:cNvPr name="Freeform 34" id="34"/>
          <p:cNvSpPr/>
          <p:nvPr/>
        </p:nvSpPr>
        <p:spPr>
          <a:xfrm flipH="false" flipV="false" rot="0">
            <a:off x="11314118" y="3162195"/>
            <a:ext cx="1707939" cy="1069540"/>
          </a:xfrm>
          <a:custGeom>
            <a:avLst/>
            <a:gdLst/>
            <a:ahLst/>
            <a:cxnLst/>
            <a:rect r="r" b="b" t="t" l="l"/>
            <a:pathLst>
              <a:path h="1069540" w="1707939">
                <a:moveTo>
                  <a:pt x="0" y="0"/>
                </a:moveTo>
                <a:lnTo>
                  <a:pt x="1707939" y="0"/>
                </a:lnTo>
                <a:lnTo>
                  <a:pt x="1707939" y="1069540"/>
                </a:lnTo>
                <a:lnTo>
                  <a:pt x="0" y="1069540"/>
                </a:lnTo>
                <a:lnTo>
                  <a:pt x="0" y="0"/>
                </a:lnTo>
                <a:close/>
              </a:path>
            </a:pathLst>
          </a:custGeom>
          <a:blipFill>
            <a:blip r:embed="rId46"/>
            <a:stretch>
              <a:fillRect l="-4952" t="-39695" r="-5998" b="-37482"/>
            </a:stretch>
          </a:blipFill>
        </p:spPr>
      </p:sp>
      <p:sp>
        <p:nvSpPr>
          <p:cNvPr name="Freeform 35" id="35"/>
          <p:cNvSpPr/>
          <p:nvPr/>
        </p:nvSpPr>
        <p:spPr>
          <a:xfrm flipH="false" flipV="false" rot="0">
            <a:off x="13330075" y="2885058"/>
            <a:ext cx="1738056" cy="1378599"/>
          </a:xfrm>
          <a:custGeom>
            <a:avLst/>
            <a:gdLst/>
            <a:ahLst/>
            <a:cxnLst/>
            <a:rect r="r" b="b" t="t" l="l"/>
            <a:pathLst>
              <a:path h="1378599" w="1738056">
                <a:moveTo>
                  <a:pt x="0" y="0"/>
                </a:moveTo>
                <a:lnTo>
                  <a:pt x="1738056" y="0"/>
                </a:lnTo>
                <a:lnTo>
                  <a:pt x="1738056" y="1378599"/>
                </a:lnTo>
                <a:lnTo>
                  <a:pt x="0" y="1378599"/>
                </a:lnTo>
                <a:lnTo>
                  <a:pt x="0" y="0"/>
                </a:lnTo>
                <a:close/>
              </a:path>
            </a:pathLst>
          </a:custGeom>
          <a:blipFill>
            <a:blip r:embed="rId47"/>
            <a:stretch>
              <a:fillRect l="0" t="0" r="0" b="0"/>
            </a:stretch>
          </a:blipFill>
        </p:spPr>
      </p:sp>
      <p:sp>
        <p:nvSpPr>
          <p:cNvPr name="TextBox 36" id="36"/>
          <p:cNvSpPr txBox="true"/>
          <p:nvPr/>
        </p:nvSpPr>
        <p:spPr>
          <a:xfrm rot="0">
            <a:off x="2076122" y="6333317"/>
            <a:ext cx="6187489" cy="3085445"/>
          </a:xfrm>
          <a:prstGeom prst="rect">
            <a:avLst/>
          </a:prstGeom>
        </p:spPr>
        <p:txBody>
          <a:bodyPr anchor="t" rtlCol="false" tIns="0" lIns="0" bIns="0" rIns="0">
            <a:spAutoFit/>
          </a:bodyPr>
          <a:lstStyle/>
          <a:p>
            <a:pPr algn="l" marL="495416" indent="-247708" lvl="1">
              <a:lnSpc>
                <a:spcPts val="4176"/>
              </a:lnSpc>
              <a:buFont typeface="Arial"/>
              <a:buChar char="•"/>
            </a:pPr>
            <a:r>
              <a:rPr lang="en-US" sz="2294">
                <a:solidFill>
                  <a:srgbClr val="FEFEFE"/>
                </a:solidFill>
                <a:latin typeface="Gotham"/>
                <a:ea typeface="Gotham"/>
                <a:cs typeface="Gotham"/>
                <a:sym typeface="Gotham"/>
              </a:rPr>
              <a:t>Real-time collaboration, no disruptions.</a:t>
            </a:r>
          </a:p>
          <a:p>
            <a:pPr algn="l" marL="495416" indent="-247708" lvl="1">
              <a:lnSpc>
                <a:spcPts val="4176"/>
              </a:lnSpc>
              <a:buFont typeface="Arial"/>
              <a:buChar char="•"/>
            </a:pPr>
            <a:r>
              <a:rPr lang="en-US" sz="2294">
                <a:solidFill>
                  <a:srgbClr val="FEFEFE"/>
                </a:solidFill>
                <a:latin typeface="Gotham"/>
                <a:ea typeface="Gotham"/>
                <a:cs typeface="Gotham"/>
                <a:sym typeface="Gotham"/>
              </a:rPr>
              <a:t>Align hours with your schedules.</a:t>
            </a:r>
          </a:p>
          <a:p>
            <a:pPr algn="l" marL="495416" indent="-247708" lvl="1">
              <a:lnSpc>
                <a:spcPts val="4176"/>
              </a:lnSpc>
              <a:buFont typeface="Arial"/>
              <a:buChar char="•"/>
            </a:pPr>
            <a:r>
              <a:rPr lang="en-US" sz="2294">
                <a:solidFill>
                  <a:srgbClr val="FEFEFE"/>
                </a:solidFill>
                <a:latin typeface="Gotham"/>
                <a:ea typeface="Gotham"/>
                <a:cs typeface="Gotham"/>
                <a:sym typeface="Gotham"/>
              </a:rPr>
              <a:t>Adaptive work shifts for Multiple time zones.</a:t>
            </a:r>
          </a:p>
          <a:p>
            <a:pPr algn="l" marL="495416" indent="-247708" lvl="1">
              <a:lnSpc>
                <a:spcPts val="4176"/>
              </a:lnSpc>
              <a:buFont typeface="Arial"/>
              <a:buChar char="•"/>
            </a:pPr>
            <a:r>
              <a:rPr lang="en-US" sz="2294">
                <a:solidFill>
                  <a:srgbClr val="FEFEFE"/>
                </a:solidFill>
                <a:latin typeface="Gotham"/>
                <a:ea typeface="Gotham"/>
                <a:cs typeface="Gotham"/>
                <a:sym typeface="Gotham"/>
              </a:rPr>
              <a:t>Consistent, timely client communication.</a:t>
            </a:r>
          </a:p>
        </p:txBody>
      </p:sp>
      <p:sp>
        <p:nvSpPr>
          <p:cNvPr name="TextBox 37" id="37"/>
          <p:cNvSpPr txBox="true"/>
          <p:nvPr/>
        </p:nvSpPr>
        <p:spPr>
          <a:xfrm rot="0">
            <a:off x="1579042" y="407849"/>
            <a:ext cx="7098742" cy="679450"/>
          </a:xfrm>
          <a:prstGeom prst="rect">
            <a:avLst/>
          </a:prstGeom>
        </p:spPr>
        <p:txBody>
          <a:bodyPr anchor="t" rtlCol="false" tIns="0" lIns="0" bIns="0" rIns="0">
            <a:spAutoFit/>
          </a:bodyPr>
          <a:lstStyle/>
          <a:p>
            <a:pPr algn="l">
              <a:lnSpc>
                <a:spcPts val="5599"/>
              </a:lnSpc>
              <a:spcBef>
                <a:spcPct val="0"/>
              </a:spcBef>
            </a:pPr>
            <a:r>
              <a:rPr lang="en-US" sz="3999">
                <a:solidFill>
                  <a:srgbClr val="F0E07F"/>
                </a:solidFill>
                <a:latin typeface="TT Fors"/>
                <a:ea typeface="TT Fors"/>
                <a:cs typeface="TT Fors"/>
                <a:sym typeface="TT Fors"/>
              </a:rPr>
              <a:t>Timings &amp; Cultural Knowledge</a:t>
            </a:r>
          </a:p>
        </p:txBody>
      </p:sp>
      <p:sp>
        <p:nvSpPr>
          <p:cNvPr name="TextBox 38" id="38"/>
          <p:cNvSpPr txBox="true"/>
          <p:nvPr/>
        </p:nvSpPr>
        <p:spPr>
          <a:xfrm rot="0">
            <a:off x="9149386" y="6333317"/>
            <a:ext cx="6750352" cy="3085445"/>
          </a:xfrm>
          <a:prstGeom prst="rect">
            <a:avLst/>
          </a:prstGeom>
        </p:spPr>
        <p:txBody>
          <a:bodyPr anchor="t" rtlCol="false" tIns="0" lIns="0" bIns="0" rIns="0">
            <a:spAutoFit/>
          </a:bodyPr>
          <a:lstStyle/>
          <a:p>
            <a:pPr algn="l" marL="495416" indent="-247708" lvl="1">
              <a:lnSpc>
                <a:spcPts val="4176"/>
              </a:lnSpc>
              <a:buFont typeface="Arial"/>
              <a:buChar char="•"/>
            </a:pPr>
            <a:r>
              <a:rPr lang="en-US" sz="2294">
                <a:solidFill>
                  <a:srgbClr val="FEFEFE"/>
                </a:solidFill>
                <a:latin typeface="Gotham"/>
                <a:ea typeface="Gotham"/>
                <a:cs typeface="Gotham"/>
                <a:sym typeface="Gotham"/>
              </a:rPr>
              <a:t>Navigating Cultural Influences in Projects</a:t>
            </a:r>
          </a:p>
          <a:p>
            <a:pPr algn="l" marL="495416" indent="-247708" lvl="1">
              <a:lnSpc>
                <a:spcPts val="4176"/>
              </a:lnSpc>
              <a:buFont typeface="Arial"/>
              <a:buChar char="•"/>
            </a:pPr>
            <a:r>
              <a:rPr lang="en-US" sz="2294">
                <a:solidFill>
                  <a:srgbClr val="FEFEFE"/>
                </a:solidFill>
                <a:latin typeface="Gotham"/>
                <a:ea typeface="Gotham"/>
                <a:cs typeface="Gotham"/>
                <a:sym typeface="Gotham"/>
              </a:rPr>
              <a:t>Expertise in Multilingual Systems development</a:t>
            </a:r>
          </a:p>
          <a:p>
            <a:pPr algn="l" marL="495416" indent="-247708" lvl="1">
              <a:lnSpc>
                <a:spcPts val="4176"/>
              </a:lnSpc>
              <a:buFont typeface="Arial"/>
              <a:buChar char="•"/>
            </a:pPr>
            <a:r>
              <a:rPr lang="en-US" sz="2294">
                <a:solidFill>
                  <a:srgbClr val="FEFEFE"/>
                </a:solidFill>
                <a:latin typeface="Gotham"/>
                <a:ea typeface="Gotham"/>
                <a:cs typeface="Gotham"/>
                <a:sym typeface="Gotham"/>
              </a:rPr>
              <a:t>Familiarity with Global Design standards &amp; Technology trends</a:t>
            </a:r>
          </a:p>
          <a:p>
            <a:pPr algn="l" marL="495416" indent="-247708" lvl="1">
              <a:lnSpc>
                <a:spcPts val="4176"/>
              </a:lnSpc>
              <a:buFont typeface="Arial"/>
              <a:buChar char="•"/>
            </a:pPr>
            <a:r>
              <a:rPr lang="en-US" sz="2294">
                <a:solidFill>
                  <a:srgbClr val="FEFEFE"/>
                </a:solidFill>
                <a:latin typeface="Gotham"/>
                <a:ea typeface="Gotham"/>
                <a:cs typeface="Gotham"/>
                <a:sym typeface="Gotham"/>
              </a:rPr>
              <a:t>Overcoming Regional Project Challenges</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648074"/>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887645" y="1642231"/>
            <a:ext cx="13708378" cy="7316847"/>
          </a:xfrm>
          <a:custGeom>
            <a:avLst/>
            <a:gdLst/>
            <a:ahLst/>
            <a:cxnLst/>
            <a:rect r="r" b="b" t="t" l="l"/>
            <a:pathLst>
              <a:path h="7316847" w="13708378">
                <a:moveTo>
                  <a:pt x="0" y="0"/>
                </a:moveTo>
                <a:lnTo>
                  <a:pt x="13708377" y="0"/>
                </a:lnTo>
                <a:lnTo>
                  <a:pt x="13708377" y="7316847"/>
                </a:lnTo>
                <a:lnTo>
                  <a:pt x="0" y="7316847"/>
                </a:lnTo>
                <a:lnTo>
                  <a:pt x="0" y="0"/>
                </a:lnTo>
                <a:close/>
              </a:path>
            </a:pathLst>
          </a:custGeom>
          <a:blipFill>
            <a:blip r:embed="rId7"/>
            <a:stretch>
              <a:fillRect l="0" t="0" r="0" b="0"/>
            </a:stretch>
          </a:blipFill>
        </p:spPr>
      </p:sp>
      <p:sp>
        <p:nvSpPr>
          <p:cNvPr name="TextBox 6" id="6"/>
          <p:cNvSpPr txBox="true"/>
          <p:nvPr/>
        </p:nvSpPr>
        <p:spPr>
          <a:xfrm rot="0">
            <a:off x="1887645" y="542519"/>
            <a:ext cx="6554880" cy="804437"/>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Industries We Serve</a:t>
            </a:r>
          </a:p>
        </p:txBody>
      </p:sp>
      <p:sp>
        <p:nvSpPr>
          <p:cNvPr name="TextBox 7" id="7"/>
          <p:cNvSpPr txBox="true"/>
          <p:nvPr/>
        </p:nvSpPr>
        <p:spPr>
          <a:xfrm rot="0">
            <a:off x="1239380" y="9248775"/>
            <a:ext cx="2367499" cy="314325"/>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648074"/>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048880" y="2159556"/>
            <a:ext cx="16142831" cy="6282252"/>
          </a:xfrm>
          <a:custGeom>
            <a:avLst/>
            <a:gdLst/>
            <a:ahLst/>
            <a:cxnLst/>
            <a:rect r="r" b="b" t="t" l="l"/>
            <a:pathLst>
              <a:path h="6282252" w="16142831">
                <a:moveTo>
                  <a:pt x="0" y="0"/>
                </a:moveTo>
                <a:lnTo>
                  <a:pt x="16142831" y="0"/>
                </a:lnTo>
                <a:lnTo>
                  <a:pt x="16142831" y="6282251"/>
                </a:lnTo>
                <a:lnTo>
                  <a:pt x="0" y="6282251"/>
                </a:lnTo>
                <a:lnTo>
                  <a:pt x="0" y="0"/>
                </a:lnTo>
                <a:close/>
              </a:path>
            </a:pathLst>
          </a:custGeom>
          <a:blipFill>
            <a:blip r:embed="rId7"/>
            <a:stretch>
              <a:fillRect l="0" t="0" r="0" b="0"/>
            </a:stretch>
          </a:blipFill>
        </p:spPr>
      </p:sp>
      <p:sp>
        <p:nvSpPr>
          <p:cNvPr name="TextBox 6" id="6"/>
          <p:cNvSpPr txBox="true"/>
          <p:nvPr/>
        </p:nvSpPr>
        <p:spPr>
          <a:xfrm rot="0">
            <a:off x="1048880" y="538518"/>
            <a:ext cx="4799467"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Our Clients</a:t>
            </a:r>
          </a:p>
        </p:txBody>
      </p:sp>
      <p:sp>
        <p:nvSpPr>
          <p:cNvPr name="TextBox 7" id="7"/>
          <p:cNvSpPr txBox="true"/>
          <p:nvPr/>
        </p:nvSpPr>
        <p:spPr>
          <a:xfrm rot="0">
            <a:off x="1028700" y="9248775"/>
            <a:ext cx="2367499" cy="314325"/>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grpSp>
        <p:nvGrpSpPr>
          <p:cNvPr name="Group 3" id="3"/>
          <p:cNvGrpSpPr/>
          <p:nvPr/>
        </p:nvGrpSpPr>
        <p:grpSpPr>
          <a:xfrm rot="0">
            <a:off x="707394" y="4012486"/>
            <a:ext cx="13708378" cy="1916335"/>
            <a:chOff x="0" y="0"/>
            <a:chExt cx="18277837" cy="2555114"/>
          </a:xfrm>
        </p:grpSpPr>
        <p:sp>
          <p:nvSpPr>
            <p:cNvPr name="Freeform 4" id="4"/>
            <p:cNvSpPr/>
            <p:nvPr/>
          </p:nvSpPr>
          <p:spPr>
            <a:xfrm flipH="false" flipV="false" rot="0">
              <a:off x="0" y="1298512"/>
              <a:ext cx="18277837" cy="1256601"/>
            </a:xfrm>
            <a:custGeom>
              <a:avLst/>
              <a:gdLst/>
              <a:ahLst/>
              <a:cxnLst/>
              <a:rect r="r" b="b" t="t" l="l"/>
              <a:pathLst>
                <a:path h="1256601" w="18277837">
                  <a:moveTo>
                    <a:pt x="0" y="0"/>
                  </a:moveTo>
                  <a:lnTo>
                    <a:pt x="18277837" y="0"/>
                  </a:lnTo>
                  <a:lnTo>
                    <a:pt x="18277837" y="1256602"/>
                  </a:lnTo>
                  <a:lnTo>
                    <a:pt x="0" y="1256602"/>
                  </a:lnTo>
                  <a:lnTo>
                    <a:pt x="0" y="0"/>
                  </a:lnTo>
                  <a:close/>
                </a:path>
              </a:pathLst>
            </a:custGeom>
            <a:blipFill>
              <a:blip r:embed="rId3"/>
              <a:stretch>
                <a:fillRect l="0" t="0" r="0" b="0"/>
              </a:stretch>
            </a:blipFill>
          </p:spPr>
        </p:sp>
        <p:sp>
          <p:nvSpPr>
            <p:cNvPr name="TextBox 5" id="5"/>
            <p:cNvSpPr txBox="true"/>
            <p:nvPr/>
          </p:nvSpPr>
          <p:spPr>
            <a:xfrm rot="0">
              <a:off x="0" y="38100"/>
              <a:ext cx="7409617" cy="766233"/>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Back-End Development</a:t>
              </a:r>
            </a:p>
          </p:txBody>
        </p:sp>
      </p:grpSp>
      <p:grpSp>
        <p:nvGrpSpPr>
          <p:cNvPr name="Group 6" id="6"/>
          <p:cNvGrpSpPr/>
          <p:nvPr/>
        </p:nvGrpSpPr>
        <p:grpSpPr>
          <a:xfrm rot="0">
            <a:off x="707394" y="6573327"/>
            <a:ext cx="13708378" cy="3278489"/>
            <a:chOff x="0" y="0"/>
            <a:chExt cx="18277837" cy="4371318"/>
          </a:xfrm>
        </p:grpSpPr>
        <p:sp>
          <p:nvSpPr>
            <p:cNvPr name="Freeform 7" id="7"/>
            <p:cNvSpPr/>
            <p:nvPr/>
          </p:nvSpPr>
          <p:spPr>
            <a:xfrm flipH="false" flipV="false" rot="0">
              <a:off x="0" y="1286933"/>
              <a:ext cx="18277837" cy="3084385"/>
            </a:xfrm>
            <a:custGeom>
              <a:avLst/>
              <a:gdLst/>
              <a:ahLst/>
              <a:cxnLst/>
              <a:rect r="r" b="b" t="t" l="l"/>
              <a:pathLst>
                <a:path h="3084385" w="18277837">
                  <a:moveTo>
                    <a:pt x="0" y="0"/>
                  </a:moveTo>
                  <a:lnTo>
                    <a:pt x="18277837" y="0"/>
                  </a:lnTo>
                  <a:lnTo>
                    <a:pt x="18277837" y="3084385"/>
                  </a:lnTo>
                  <a:lnTo>
                    <a:pt x="0" y="3084385"/>
                  </a:lnTo>
                  <a:lnTo>
                    <a:pt x="0" y="0"/>
                  </a:lnTo>
                  <a:close/>
                </a:path>
              </a:pathLst>
            </a:custGeom>
            <a:blipFill>
              <a:blip r:embed="rId4"/>
              <a:stretch>
                <a:fillRect l="0" t="0" r="0" b="0"/>
              </a:stretch>
            </a:blipFill>
          </p:spPr>
        </p:sp>
        <p:sp>
          <p:nvSpPr>
            <p:cNvPr name="TextBox 8" id="8"/>
            <p:cNvSpPr txBox="true"/>
            <p:nvPr/>
          </p:nvSpPr>
          <p:spPr>
            <a:xfrm rot="0">
              <a:off x="0" y="38100"/>
              <a:ext cx="7409617" cy="766233"/>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Front-End Development</a:t>
              </a:r>
            </a:p>
          </p:txBody>
        </p:sp>
      </p:grpSp>
      <p:sp>
        <p:nvSpPr>
          <p:cNvPr name="Freeform 9" id="9"/>
          <p:cNvSpPr/>
          <p:nvPr/>
        </p:nvSpPr>
        <p:spPr>
          <a:xfrm flipH="false" flipV="false" rot="0">
            <a:off x="707394" y="2422335"/>
            <a:ext cx="13708378" cy="942451"/>
          </a:xfrm>
          <a:custGeom>
            <a:avLst/>
            <a:gdLst/>
            <a:ahLst/>
            <a:cxnLst/>
            <a:rect r="r" b="b" t="t" l="l"/>
            <a:pathLst>
              <a:path h="942451" w="13708378">
                <a:moveTo>
                  <a:pt x="0" y="0"/>
                </a:moveTo>
                <a:lnTo>
                  <a:pt x="13708378" y="0"/>
                </a:lnTo>
                <a:lnTo>
                  <a:pt x="13708378" y="942451"/>
                </a:lnTo>
                <a:lnTo>
                  <a:pt x="0" y="942451"/>
                </a:lnTo>
                <a:lnTo>
                  <a:pt x="0" y="0"/>
                </a:lnTo>
                <a:close/>
              </a:path>
            </a:pathLst>
          </a:custGeom>
          <a:blipFill>
            <a:blip r:embed="rId5"/>
            <a:stretch>
              <a:fillRect l="0" t="0" r="0" b="0"/>
            </a:stretch>
          </a:blipFill>
        </p:spPr>
      </p:sp>
      <p:sp>
        <p:nvSpPr>
          <p:cNvPr name="TextBox 10" id="10"/>
          <p:cNvSpPr txBox="true"/>
          <p:nvPr/>
        </p:nvSpPr>
        <p:spPr>
          <a:xfrm rot="0">
            <a:off x="15294386" y="9537572"/>
            <a:ext cx="1897325"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TextBox 11" id="11"/>
          <p:cNvSpPr txBox="true"/>
          <p:nvPr/>
        </p:nvSpPr>
        <p:spPr>
          <a:xfrm rot="0">
            <a:off x="707394" y="1498428"/>
            <a:ext cx="6438454" cy="565123"/>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E-Commerce Development</a:t>
            </a:r>
          </a:p>
        </p:txBody>
      </p:sp>
      <p:sp>
        <p:nvSpPr>
          <p:cNvPr name="TextBox 12" id="12"/>
          <p:cNvSpPr txBox="true"/>
          <p:nvPr/>
        </p:nvSpPr>
        <p:spPr>
          <a:xfrm rot="0">
            <a:off x="707394" y="381391"/>
            <a:ext cx="3733808" cy="711200"/>
          </a:xfrm>
          <a:prstGeom prst="rect">
            <a:avLst/>
          </a:prstGeom>
        </p:spPr>
        <p:txBody>
          <a:bodyPr anchor="t" rtlCol="false" tIns="0" lIns="0" bIns="0" rIns="0">
            <a:spAutoFit/>
          </a:bodyPr>
          <a:lstStyle/>
          <a:p>
            <a:pPr algn="l">
              <a:lnSpc>
                <a:spcPts val="5500"/>
              </a:lnSpc>
            </a:pPr>
            <a:r>
              <a:rPr lang="en-US" sz="5000">
                <a:solidFill>
                  <a:srgbClr val="F0E07F"/>
                </a:solidFill>
                <a:latin typeface="TT Fors"/>
                <a:ea typeface="TT Fors"/>
                <a:cs typeface="TT Fors"/>
                <a:sym typeface="TT Fors"/>
              </a:rPr>
              <a:t>Our Services</a:t>
            </a:r>
          </a:p>
        </p:txBody>
      </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grpSp>
        <p:nvGrpSpPr>
          <p:cNvPr name="Group 3" id="3"/>
          <p:cNvGrpSpPr/>
          <p:nvPr/>
        </p:nvGrpSpPr>
        <p:grpSpPr>
          <a:xfrm rot="0">
            <a:off x="707394" y="1357012"/>
            <a:ext cx="16551906" cy="1901931"/>
            <a:chOff x="0" y="0"/>
            <a:chExt cx="22069208" cy="2535907"/>
          </a:xfrm>
        </p:grpSpPr>
        <p:sp>
          <p:nvSpPr>
            <p:cNvPr name="Freeform 4" id="4"/>
            <p:cNvSpPr/>
            <p:nvPr/>
          </p:nvSpPr>
          <p:spPr>
            <a:xfrm flipH="false" flipV="false" rot="0">
              <a:off x="0" y="1285319"/>
              <a:ext cx="22069208" cy="1250588"/>
            </a:xfrm>
            <a:custGeom>
              <a:avLst/>
              <a:gdLst/>
              <a:ahLst/>
              <a:cxnLst/>
              <a:rect r="r" b="b" t="t" l="l"/>
              <a:pathLst>
                <a:path h="1250588" w="22069208">
                  <a:moveTo>
                    <a:pt x="0" y="0"/>
                  </a:moveTo>
                  <a:lnTo>
                    <a:pt x="22069208" y="0"/>
                  </a:lnTo>
                  <a:lnTo>
                    <a:pt x="22069208" y="1250588"/>
                  </a:lnTo>
                  <a:lnTo>
                    <a:pt x="0" y="1250588"/>
                  </a:lnTo>
                  <a:lnTo>
                    <a:pt x="0" y="0"/>
                  </a:lnTo>
                  <a:close/>
                </a:path>
              </a:pathLst>
            </a:custGeom>
            <a:blipFill>
              <a:blip r:embed="rId3"/>
              <a:stretch>
                <a:fillRect l="0" t="0" r="0" b="0"/>
              </a:stretch>
            </a:blipFill>
          </p:spPr>
        </p:sp>
        <p:sp>
          <p:nvSpPr>
            <p:cNvPr name="TextBox 5" id="5"/>
            <p:cNvSpPr txBox="true"/>
            <p:nvPr/>
          </p:nvSpPr>
          <p:spPr>
            <a:xfrm rot="0">
              <a:off x="0" y="38100"/>
              <a:ext cx="6042794" cy="766197"/>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CMS Development</a:t>
              </a:r>
            </a:p>
          </p:txBody>
        </p:sp>
      </p:grpSp>
      <p:grpSp>
        <p:nvGrpSpPr>
          <p:cNvPr name="Group 6" id="6"/>
          <p:cNvGrpSpPr/>
          <p:nvPr/>
        </p:nvGrpSpPr>
        <p:grpSpPr>
          <a:xfrm rot="0">
            <a:off x="707394" y="3875907"/>
            <a:ext cx="10983230" cy="1912504"/>
            <a:chOff x="0" y="0"/>
            <a:chExt cx="14644307" cy="2550005"/>
          </a:xfrm>
        </p:grpSpPr>
        <p:sp>
          <p:nvSpPr>
            <p:cNvPr name="Freeform 7" id="7"/>
            <p:cNvSpPr/>
            <p:nvPr/>
          </p:nvSpPr>
          <p:spPr>
            <a:xfrm flipH="false" flipV="false" rot="0">
              <a:off x="0" y="1286933"/>
              <a:ext cx="14644307" cy="1263071"/>
            </a:xfrm>
            <a:custGeom>
              <a:avLst/>
              <a:gdLst/>
              <a:ahLst/>
              <a:cxnLst/>
              <a:rect r="r" b="b" t="t" l="l"/>
              <a:pathLst>
                <a:path h="1263071" w="14644307">
                  <a:moveTo>
                    <a:pt x="0" y="0"/>
                  </a:moveTo>
                  <a:lnTo>
                    <a:pt x="14644307" y="0"/>
                  </a:lnTo>
                  <a:lnTo>
                    <a:pt x="14644307" y="1263072"/>
                  </a:lnTo>
                  <a:lnTo>
                    <a:pt x="0" y="1263072"/>
                  </a:lnTo>
                  <a:lnTo>
                    <a:pt x="0" y="0"/>
                  </a:lnTo>
                  <a:close/>
                </a:path>
              </a:pathLst>
            </a:custGeom>
            <a:blipFill>
              <a:blip r:embed="rId4"/>
              <a:stretch>
                <a:fillRect l="0" t="0" r="0" b="0"/>
              </a:stretch>
            </a:blipFill>
          </p:spPr>
        </p:sp>
        <p:sp>
          <p:nvSpPr>
            <p:cNvPr name="TextBox 8" id="8"/>
            <p:cNvSpPr txBox="true"/>
            <p:nvPr/>
          </p:nvSpPr>
          <p:spPr>
            <a:xfrm rot="0">
              <a:off x="0" y="38100"/>
              <a:ext cx="6042794" cy="766233"/>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Mobile Application</a:t>
              </a:r>
            </a:p>
          </p:txBody>
        </p:sp>
      </p:grpSp>
      <p:sp>
        <p:nvSpPr>
          <p:cNvPr name="TextBox 9" id="9"/>
          <p:cNvSpPr txBox="true"/>
          <p:nvPr/>
        </p:nvSpPr>
        <p:spPr>
          <a:xfrm rot="0">
            <a:off x="15294386" y="9537572"/>
            <a:ext cx="1897325"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TextBox 10" id="10"/>
          <p:cNvSpPr txBox="true"/>
          <p:nvPr/>
        </p:nvSpPr>
        <p:spPr>
          <a:xfrm rot="0">
            <a:off x="707394" y="381391"/>
            <a:ext cx="3733808" cy="711200"/>
          </a:xfrm>
          <a:prstGeom prst="rect">
            <a:avLst/>
          </a:prstGeom>
        </p:spPr>
        <p:txBody>
          <a:bodyPr anchor="t" rtlCol="false" tIns="0" lIns="0" bIns="0" rIns="0">
            <a:spAutoFit/>
          </a:bodyPr>
          <a:lstStyle/>
          <a:p>
            <a:pPr algn="l">
              <a:lnSpc>
                <a:spcPts val="5500"/>
              </a:lnSpc>
            </a:pPr>
            <a:r>
              <a:rPr lang="en-US" sz="5000">
                <a:solidFill>
                  <a:srgbClr val="F0E07F"/>
                </a:solidFill>
                <a:latin typeface="TT Fors"/>
                <a:ea typeface="TT Fors"/>
                <a:cs typeface="TT Fors"/>
                <a:sym typeface="TT Fors"/>
              </a:rPr>
              <a:t>Our Services</a:t>
            </a:r>
          </a:p>
        </p:txBody>
      </p:sp>
      <p:grpSp>
        <p:nvGrpSpPr>
          <p:cNvPr name="Group 11" id="11"/>
          <p:cNvGrpSpPr/>
          <p:nvPr/>
        </p:nvGrpSpPr>
        <p:grpSpPr>
          <a:xfrm rot="0">
            <a:off x="707394" y="6420981"/>
            <a:ext cx="10915489" cy="3278462"/>
            <a:chOff x="0" y="0"/>
            <a:chExt cx="14553985" cy="4371282"/>
          </a:xfrm>
        </p:grpSpPr>
        <p:sp>
          <p:nvSpPr>
            <p:cNvPr name="Freeform 12" id="12"/>
            <p:cNvSpPr/>
            <p:nvPr/>
          </p:nvSpPr>
          <p:spPr>
            <a:xfrm flipH="false" flipV="false" rot="0">
              <a:off x="0" y="1278560"/>
              <a:ext cx="14553985" cy="3092722"/>
            </a:xfrm>
            <a:custGeom>
              <a:avLst/>
              <a:gdLst/>
              <a:ahLst/>
              <a:cxnLst/>
              <a:rect r="r" b="b" t="t" l="l"/>
              <a:pathLst>
                <a:path h="3092722" w="14553985">
                  <a:moveTo>
                    <a:pt x="0" y="0"/>
                  </a:moveTo>
                  <a:lnTo>
                    <a:pt x="14553985" y="0"/>
                  </a:lnTo>
                  <a:lnTo>
                    <a:pt x="14553985" y="3092722"/>
                  </a:lnTo>
                  <a:lnTo>
                    <a:pt x="0" y="3092722"/>
                  </a:lnTo>
                  <a:lnTo>
                    <a:pt x="0" y="0"/>
                  </a:lnTo>
                  <a:close/>
                </a:path>
              </a:pathLst>
            </a:custGeom>
            <a:blipFill>
              <a:blip r:embed="rId5"/>
              <a:stretch>
                <a:fillRect l="0" t="0" r="0" b="0"/>
              </a:stretch>
            </a:blipFill>
          </p:spPr>
        </p:sp>
        <p:sp>
          <p:nvSpPr>
            <p:cNvPr name="TextBox 13" id="13"/>
            <p:cNvSpPr txBox="true"/>
            <p:nvPr/>
          </p:nvSpPr>
          <p:spPr>
            <a:xfrm rot="0">
              <a:off x="0" y="38100"/>
              <a:ext cx="4891785" cy="766197"/>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Cloud Services</a:t>
              </a:r>
            </a:p>
          </p:txBody>
        </p:sp>
      </p:grpSp>
    </p:spTree>
  </p:cSld>
  <p:clrMapOvr>
    <a:masterClrMapping/>
  </p:clrMapOvr>
  <p:transition spd="slow">
    <p:push dir="u"/>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false" flipV="false" rot="0">
            <a:off x="707394" y="2378856"/>
            <a:ext cx="8119745" cy="947304"/>
          </a:xfrm>
          <a:custGeom>
            <a:avLst/>
            <a:gdLst/>
            <a:ahLst/>
            <a:cxnLst/>
            <a:rect r="r" b="b" t="t" l="l"/>
            <a:pathLst>
              <a:path h="947304" w="8119745">
                <a:moveTo>
                  <a:pt x="0" y="0"/>
                </a:moveTo>
                <a:lnTo>
                  <a:pt x="8119745" y="0"/>
                </a:lnTo>
                <a:lnTo>
                  <a:pt x="8119745" y="947303"/>
                </a:lnTo>
                <a:lnTo>
                  <a:pt x="0" y="947303"/>
                </a:lnTo>
                <a:lnTo>
                  <a:pt x="0" y="0"/>
                </a:lnTo>
                <a:close/>
              </a:path>
            </a:pathLst>
          </a:custGeom>
          <a:blipFill>
            <a:blip r:embed="rId3"/>
            <a:stretch>
              <a:fillRect l="0" t="0" r="0" b="0"/>
            </a:stretch>
          </a:blipFill>
        </p:spPr>
      </p:sp>
      <p:sp>
        <p:nvSpPr>
          <p:cNvPr name="Freeform 4" id="4"/>
          <p:cNvSpPr/>
          <p:nvPr/>
        </p:nvSpPr>
        <p:spPr>
          <a:xfrm flipH="false" flipV="false" rot="0">
            <a:off x="707394" y="5066063"/>
            <a:ext cx="13708378" cy="942451"/>
          </a:xfrm>
          <a:custGeom>
            <a:avLst/>
            <a:gdLst/>
            <a:ahLst/>
            <a:cxnLst/>
            <a:rect r="r" b="b" t="t" l="l"/>
            <a:pathLst>
              <a:path h="942451" w="13708378">
                <a:moveTo>
                  <a:pt x="0" y="0"/>
                </a:moveTo>
                <a:lnTo>
                  <a:pt x="13708378" y="0"/>
                </a:lnTo>
                <a:lnTo>
                  <a:pt x="13708378" y="942451"/>
                </a:lnTo>
                <a:lnTo>
                  <a:pt x="0" y="942451"/>
                </a:lnTo>
                <a:lnTo>
                  <a:pt x="0" y="0"/>
                </a:lnTo>
                <a:close/>
              </a:path>
            </a:pathLst>
          </a:custGeom>
          <a:blipFill>
            <a:blip r:embed="rId4"/>
            <a:stretch>
              <a:fillRect l="0" t="0" r="0" b="0"/>
            </a:stretch>
          </a:blipFill>
        </p:spPr>
      </p:sp>
      <p:sp>
        <p:nvSpPr>
          <p:cNvPr name="TextBox 5" id="5"/>
          <p:cNvSpPr txBox="true"/>
          <p:nvPr/>
        </p:nvSpPr>
        <p:spPr>
          <a:xfrm rot="0">
            <a:off x="15294386" y="9537572"/>
            <a:ext cx="1897325"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TextBox 6" id="6"/>
          <p:cNvSpPr txBox="true"/>
          <p:nvPr/>
        </p:nvSpPr>
        <p:spPr>
          <a:xfrm rot="0">
            <a:off x="707394" y="1457648"/>
            <a:ext cx="4532095" cy="565123"/>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Digital Marketing</a:t>
            </a:r>
          </a:p>
        </p:txBody>
      </p:sp>
      <p:sp>
        <p:nvSpPr>
          <p:cNvPr name="TextBox 7" id="7"/>
          <p:cNvSpPr txBox="true"/>
          <p:nvPr/>
        </p:nvSpPr>
        <p:spPr>
          <a:xfrm rot="0">
            <a:off x="707394" y="4148515"/>
            <a:ext cx="4370235" cy="565123"/>
          </a:xfrm>
          <a:prstGeom prst="rect">
            <a:avLst/>
          </a:prstGeom>
        </p:spPr>
        <p:txBody>
          <a:bodyPr anchor="t" rtlCol="false" tIns="0" lIns="0" bIns="0" rIns="0">
            <a:spAutoFit/>
          </a:bodyPr>
          <a:lstStyle/>
          <a:p>
            <a:pPr algn="l">
              <a:lnSpc>
                <a:spcPts val="4399"/>
              </a:lnSpc>
            </a:pPr>
            <a:r>
              <a:rPr lang="en-US" sz="3999">
                <a:solidFill>
                  <a:srgbClr val="FFFFFF"/>
                </a:solidFill>
                <a:latin typeface="TT Fors"/>
                <a:ea typeface="TT Fors"/>
                <a:cs typeface="TT Fors"/>
                <a:sym typeface="TT Fors"/>
              </a:rPr>
              <a:t>Quality Assurance</a:t>
            </a:r>
          </a:p>
        </p:txBody>
      </p:sp>
      <p:sp>
        <p:nvSpPr>
          <p:cNvPr name="TextBox 8" id="8"/>
          <p:cNvSpPr txBox="true"/>
          <p:nvPr/>
        </p:nvSpPr>
        <p:spPr>
          <a:xfrm rot="0">
            <a:off x="707394" y="381391"/>
            <a:ext cx="3733808" cy="711200"/>
          </a:xfrm>
          <a:prstGeom prst="rect">
            <a:avLst/>
          </a:prstGeom>
        </p:spPr>
        <p:txBody>
          <a:bodyPr anchor="t" rtlCol="false" tIns="0" lIns="0" bIns="0" rIns="0">
            <a:spAutoFit/>
          </a:bodyPr>
          <a:lstStyle/>
          <a:p>
            <a:pPr algn="l">
              <a:lnSpc>
                <a:spcPts val="5500"/>
              </a:lnSpc>
            </a:pPr>
            <a:r>
              <a:rPr lang="en-US" sz="5000">
                <a:solidFill>
                  <a:srgbClr val="F0E07F"/>
                </a:solidFill>
                <a:latin typeface="TT Fors"/>
                <a:ea typeface="TT Fors"/>
                <a:cs typeface="TT Fors"/>
                <a:sym typeface="TT Fors"/>
              </a:rPr>
              <a:t>Our Services</a:t>
            </a:r>
          </a:p>
        </p:txBody>
      </p:sp>
    </p:spTree>
  </p:cSld>
  <p:clrMapOvr>
    <a:masterClrMapping/>
  </p:clrMapOvr>
  <p:transition spd="slow">
    <p:push dir="u"/>
  </p:transition>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707394" y="7816816"/>
            <a:ext cx="10869774" cy="1664103"/>
            <a:chOff x="0" y="0"/>
            <a:chExt cx="14493033" cy="2218805"/>
          </a:xfrm>
        </p:grpSpPr>
        <p:sp>
          <p:nvSpPr>
            <p:cNvPr name="Freeform 3" id="3"/>
            <p:cNvSpPr/>
            <p:nvPr/>
          </p:nvSpPr>
          <p:spPr>
            <a:xfrm flipH="false" flipV="false" rot="0">
              <a:off x="0" y="1023129"/>
              <a:ext cx="14493033" cy="1195675"/>
            </a:xfrm>
            <a:custGeom>
              <a:avLst/>
              <a:gdLst/>
              <a:ahLst/>
              <a:cxnLst/>
              <a:rect r="r" b="b" t="t" l="l"/>
              <a:pathLst>
                <a:path h="1195675" w="14493033">
                  <a:moveTo>
                    <a:pt x="0" y="0"/>
                  </a:moveTo>
                  <a:lnTo>
                    <a:pt x="14493033" y="0"/>
                  </a:lnTo>
                  <a:lnTo>
                    <a:pt x="14493033" y="1195676"/>
                  </a:lnTo>
                  <a:lnTo>
                    <a:pt x="0" y="1195676"/>
                  </a:lnTo>
                  <a:lnTo>
                    <a:pt x="0" y="0"/>
                  </a:lnTo>
                  <a:close/>
                </a:path>
              </a:pathLst>
            </a:custGeom>
            <a:blipFill>
              <a:blip r:embed="rId2"/>
              <a:stretch>
                <a:fillRect l="0" t="0" r="0" b="0"/>
              </a:stretch>
            </a:blipFill>
          </p:spPr>
        </p:sp>
        <p:sp>
          <p:nvSpPr>
            <p:cNvPr name="TextBox 4" id="4"/>
            <p:cNvSpPr txBox="true"/>
            <p:nvPr/>
          </p:nvSpPr>
          <p:spPr>
            <a:xfrm rot="0">
              <a:off x="0" y="28575"/>
              <a:ext cx="3500837" cy="609812"/>
            </a:xfrm>
            <a:prstGeom prst="rect">
              <a:avLst/>
            </a:prstGeom>
          </p:spPr>
          <p:txBody>
            <a:bodyPr anchor="t" rtlCol="false" tIns="0" lIns="0" bIns="0" rIns="0">
              <a:spAutoFit/>
            </a:bodyPr>
            <a:lstStyle/>
            <a:p>
              <a:pPr algn="l">
                <a:lnSpc>
                  <a:spcPts val="3520"/>
                </a:lnSpc>
              </a:pPr>
              <a:r>
                <a:rPr lang="en-US" sz="3200">
                  <a:solidFill>
                    <a:srgbClr val="FFFFFF"/>
                  </a:solidFill>
                  <a:latin typeface="TT Fors"/>
                  <a:ea typeface="TT Fors"/>
                  <a:cs typeface="TT Fors"/>
                  <a:sym typeface="TT Fors"/>
                </a:rPr>
                <a:t>Django Stack</a:t>
              </a:r>
            </a:p>
          </p:txBody>
        </p:sp>
      </p:grpSp>
      <p:sp>
        <p:nvSpPr>
          <p:cNvPr name="Freeform 5" id="5"/>
          <p:cNvSpPr/>
          <p:nvPr/>
        </p:nvSpPr>
        <p:spPr>
          <a:xfrm flipH="false" flipV="false" rot="0">
            <a:off x="707394" y="6434284"/>
            <a:ext cx="13708378" cy="896756"/>
          </a:xfrm>
          <a:custGeom>
            <a:avLst/>
            <a:gdLst/>
            <a:ahLst/>
            <a:cxnLst/>
            <a:rect r="r" b="b" t="t" l="l"/>
            <a:pathLst>
              <a:path h="896756" w="13708378">
                <a:moveTo>
                  <a:pt x="0" y="0"/>
                </a:moveTo>
                <a:lnTo>
                  <a:pt x="13708378" y="0"/>
                </a:lnTo>
                <a:lnTo>
                  <a:pt x="13708378" y="896757"/>
                </a:lnTo>
                <a:lnTo>
                  <a:pt x="0" y="896757"/>
                </a:lnTo>
                <a:lnTo>
                  <a:pt x="0" y="0"/>
                </a:lnTo>
                <a:close/>
              </a:path>
            </a:pathLst>
          </a:custGeom>
          <a:blipFill>
            <a:blip r:embed="rId3"/>
            <a:stretch>
              <a:fillRect l="0" t="0" r="0" b="0"/>
            </a:stretch>
          </a:blipFill>
        </p:spPr>
      </p:sp>
      <p:sp>
        <p:nvSpPr>
          <p:cNvPr name="TextBox 6" id="6"/>
          <p:cNvSpPr txBox="true"/>
          <p:nvPr/>
        </p:nvSpPr>
        <p:spPr>
          <a:xfrm rot="0">
            <a:off x="707394" y="5698319"/>
            <a:ext cx="2281682" cy="450215"/>
          </a:xfrm>
          <a:prstGeom prst="rect">
            <a:avLst/>
          </a:prstGeom>
        </p:spPr>
        <p:txBody>
          <a:bodyPr anchor="t" rtlCol="false" tIns="0" lIns="0" bIns="0" rIns="0">
            <a:spAutoFit/>
          </a:bodyPr>
          <a:lstStyle/>
          <a:p>
            <a:pPr algn="l">
              <a:lnSpc>
                <a:spcPts val="3520"/>
              </a:lnSpc>
            </a:pPr>
            <a:r>
              <a:rPr lang="en-US" sz="3200">
                <a:solidFill>
                  <a:srgbClr val="FFFFFF"/>
                </a:solidFill>
                <a:latin typeface="TT Fors"/>
                <a:ea typeface="TT Fors"/>
                <a:cs typeface="TT Fors"/>
                <a:sym typeface="TT Fors"/>
              </a:rPr>
              <a:t>Lamp Stack</a:t>
            </a:r>
          </a:p>
        </p:txBody>
      </p:sp>
      <p:grpSp>
        <p:nvGrpSpPr>
          <p:cNvPr name="Group 7" id="7"/>
          <p:cNvGrpSpPr/>
          <p:nvPr/>
        </p:nvGrpSpPr>
        <p:grpSpPr>
          <a:xfrm rot="0">
            <a:off x="707394" y="3522673"/>
            <a:ext cx="10869774" cy="1661296"/>
            <a:chOff x="0" y="0"/>
            <a:chExt cx="14493033" cy="2215062"/>
          </a:xfrm>
        </p:grpSpPr>
        <p:sp>
          <p:nvSpPr>
            <p:cNvPr name="Freeform 8" id="8"/>
            <p:cNvSpPr/>
            <p:nvPr/>
          </p:nvSpPr>
          <p:spPr>
            <a:xfrm flipH="false" flipV="false" rot="0">
              <a:off x="0" y="1019387"/>
              <a:ext cx="14493033" cy="1195675"/>
            </a:xfrm>
            <a:custGeom>
              <a:avLst/>
              <a:gdLst/>
              <a:ahLst/>
              <a:cxnLst/>
              <a:rect r="r" b="b" t="t" l="l"/>
              <a:pathLst>
                <a:path h="1195675" w="14493033">
                  <a:moveTo>
                    <a:pt x="0" y="0"/>
                  </a:moveTo>
                  <a:lnTo>
                    <a:pt x="14493033" y="0"/>
                  </a:lnTo>
                  <a:lnTo>
                    <a:pt x="14493033" y="1195675"/>
                  </a:lnTo>
                  <a:lnTo>
                    <a:pt x="0" y="1195675"/>
                  </a:lnTo>
                  <a:lnTo>
                    <a:pt x="0" y="0"/>
                  </a:lnTo>
                  <a:close/>
                </a:path>
              </a:pathLst>
            </a:custGeom>
            <a:blipFill>
              <a:blip r:embed="rId4"/>
              <a:stretch>
                <a:fillRect l="0" t="0" r="0" b="0"/>
              </a:stretch>
            </a:blipFill>
          </p:spPr>
        </p:sp>
        <p:sp>
          <p:nvSpPr>
            <p:cNvPr name="TextBox 9" id="9"/>
            <p:cNvSpPr txBox="true"/>
            <p:nvPr/>
          </p:nvSpPr>
          <p:spPr>
            <a:xfrm rot="0">
              <a:off x="0" y="28575"/>
              <a:ext cx="3042242" cy="609812"/>
            </a:xfrm>
            <a:prstGeom prst="rect">
              <a:avLst/>
            </a:prstGeom>
          </p:spPr>
          <p:txBody>
            <a:bodyPr anchor="t" rtlCol="false" tIns="0" lIns="0" bIns="0" rIns="0">
              <a:spAutoFit/>
            </a:bodyPr>
            <a:lstStyle/>
            <a:p>
              <a:pPr algn="l">
                <a:lnSpc>
                  <a:spcPts val="3520"/>
                </a:lnSpc>
              </a:pPr>
              <a:r>
                <a:rPr lang="en-US" sz="3200">
                  <a:solidFill>
                    <a:srgbClr val="FFFFFF"/>
                  </a:solidFill>
                  <a:latin typeface="TT Fors"/>
                  <a:ea typeface="TT Fors"/>
                  <a:cs typeface="TT Fors"/>
                  <a:sym typeface="TT Fors"/>
                </a:rPr>
                <a:t>Mern Stack</a:t>
              </a:r>
            </a:p>
          </p:txBody>
        </p:sp>
      </p:grpSp>
      <p:sp>
        <p:nvSpPr>
          <p:cNvPr name="Freeform 10" id="10"/>
          <p:cNvSpPr/>
          <p:nvPr/>
        </p:nvSpPr>
        <p:spPr>
          <a:xfrm flipH="false" flipV="false" rot="0">
            <a:off x="707394" y="2138179"/>
            <a:ext cx="13708378" cy="896756"/>
          </a:xfrm>
          <a:custGeom>
            <a:avLst/>
            <a:gdLst/>
            <a:ahLst/>
            <a:cxnLst/>
            <a:rect r="r" b="b" t="t" l="l"/>
            <a:pathLst>
              <a:path h="896756" w="13708378">
                <a:moveTo>
                  <a:pt x="0" y="0"/>
                </a:moveTo>
                <a:lnTo>
                  <a:pt x="13708378" y="0"/>
                </a:lnTo>
                <a:lnTo>
                  <a:pt x="13708378" y="896757"/>
                </a:lnTo>
                <a:lnTo>
                  <a:pt x="0" y="896757"/>
                </a:lnTo>
                <a:lnTo>
                  <a:pt x="0" y="0"/>
                </a:lnTo>
                <a:close/>
              </a:path>
            </a:pathLst>
          </a:custGeom>
          <a:blipFill>
            <a:blip r:embed="rId5"/>
            <a:stretch>
              <a:fillRect l="0" t="0" r="0" b="0"/>
            </a:stretch>
          </a:blipFill>
        </p:spPr>
      </p:sp>
      <p:sp>
        <p:nvSpPr>
          <p:cNvPr name="TextBox 11" id="11"/>
          <p:cNvSpPr txBox="true"/>
          <p:nvPr/>
        </p:nvSpPr>
        <p:spPr>
          <a:xfrm rot="0">
            <a:off x="707394" y="488588"/>
            <a:ext cx="16170265" cy="711200"/>
          </a:xfrm>
          <a:prstGeom prst="rect">
            <a:avLst/>
          </a:prstGeom>
        </p:spPr>
        <p:txBody>
          <a:bodyPr anchor="t" rtlCol="false" tIns="0" lIns="0" bIns="0" rIns="0">
            <a:spAutoFit/>
          </a:bodyPr>
          <a:lstStyle/>
          <a:p>
            <a:pPr algn="l">
              <a:lnSpc>
                <a:spcPts val="5500"/>
              </a:lnSpc>
            </a:pPr>
            <a:r>
              <a:rPr lang="en-US" sz="5000">
                <a:solidFill>
                  <a:srgbClr val="F0E07F"/>
                </a:solidFill>
                <a:latin typeface="TT Fors"/>
                <a:ea typeface="TT Fors"/>
                <a:cs typeface="TT Fors"/>
                <a:sym typeface="TT Fors"/>
              </a:rPr>
              <a:t>Our Fullstack Custom Development Services</a:t>
            </a:r>
          </a:p>
        </p:txBody>
      </p:sp>
      <p:sp>
        <p:nvSpPr>
          <p:cNvPr name="TextBox 12" id="12"/>
          <p:cNvSpPr txBox="true"/>
          <p:nvPr/>
        </p:nvSpPr>
        <p:spPr>
          <a:xfrm rot="0">
            <a:off x="707394" y="1406125"/>
            <a:ext cx="2391119" cy="450215"/>
          </a:xfrm>
          <a:prstGeom prst="rect">
            <a:avLst/>
          </a:prstGeom>
        </p:spPr>
        <p:txBody>
          <a:bodyPr anchor="t" rtlCol="false" tIns="0" lIns="0" bIns="0" rIns="0">
            <a:spAutoFit/>
          </a:bodyPr>
          <a:lstStyle/>
          <a:p>
            <a:pPr algn="l">
              <a:lnSpc>
                <a:spcPts val="3520"/>
              </a:lnSpc>
            </a:pPr>
            <a:r>
              <a:rPr lang="en-US" sz="3200">
                <a:solidFill>
                  <a:srgbClr val="FFFFFF"/>
                </a:solidFill>
                <a:latin typeface="TT Fors"/>
                <a:ea typeface="TT Fors"/>
                <a:cs typeface="TT Fors"/>
                <a:sym typeface="TT Fors"/>
              </a:rPr>
              <a:t>Mean Stack</a:t>
            </a:r>
          </a:p>
        </p:txBody>
      </p:sp>
      <p:sp>
        <p:nvSpPr>
          <p:cNvPr name="TextBox 13" id="13"/>
          <p:cNvSpPr txBox="true"/>
          <p:nvPr/>
        </p:nvSpPr>
        <p:spPr>
          <a:xfrm rot="0">
            <a:off x="15294386" y="9537572"/>
            <a:ext cx="1897325"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Freeform 14" id="1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Tree>
  </p:cSld>
  <p:clrMapOvr>
    <a:masterClrMapping/>
  </p:clrMapOvr>
  <p:transition spd="slow">
    <p:push dir="u"/>
  </p:transition>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018758" y="1016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502461" y="2415061"/>
            <a:ext cx="13283077" cy="6636004"/>
          </a:xfrm>
          <a:custGeom>
            <a:avLst/>
            <a:gdLst/>
            <a:ahLst/>
            <a:cxnLst/>
            <a:rect r="r" b="b" t="t" l="l"/>
            <a:pathLst>
              <a:path h="6636004" w="13283077">
                <a:moveTo>
                  <a:pt x="0" y="0"/>
                </a:moveTo>
                <a:lnTo>
                  <a:pt x="13283078" y="0"/>
                </a:lnTo>
                <a:lnTo>
                  <a:pt x="13283078" y="6636004"/>
                </a:lnTo>
                <a:lnTo>
                  <a:pt x="0" y="6636004"/>
                </a:lnTo>
                <a:lnTo>
                  <a:pt x="0" y="0"/>
                </a:lnTo>
                <a:close/>
              </a:path>
            </a:pathLst>
          </a:custGeom>
          <a:blipFill>
            <a:blip r:embed="rId5"/>
            <a:stretch>
              <a:fillRect l="0" t="0" r="0" b="0"/>
            </a:stretch>
          </a:blipFill>
        </p:spPr>
      </p:sp>
      <p:sp>
        <p:nvSpPr>
          <p:cNvPr name="TextBox 5" id="5"/>
          <p:cNvSpPr txBox="true"/>
          <p:nvPr/>
        </p:nvSpPr>
        <p:spPr>
          <a:xfrm rot="0">
            <a:off x="2502461" y="1316042"/>
            <a:ext cx="13283077" cy="804437"/>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Top API Integrations</a:t>
            </a:r>
          </a:p>
        </p:txBody>
      </p:sp>
      <p:sp>
        <p:nvSpPr>
          <p:cNvPr name="TextBox 6" id="6"/>
          <p:cNvSpPr txBox="true"/>
          <p:nvPr/>
        </p:nvSpPr>
        <p:spPr>
          <a:xfrm rot="0">
            <a:off x="15294386" y="9537572"/>
            <a:ext cx="1897325" cy="314217"/>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Tree>
  </p:cSld>
  <p:clrMapOvr>
    <a:masterClrMapping/>
  </p:clrMapOvr>
  <p:transition spd="slow">
    <p:push dir="u"/>
  </p:transition>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648074"/>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grpSp>
        <p:nvGrpSpPr>
          <p:cNvPr name="Group 5" id="5"/>
          <p:cNvGrpSpPr/>
          <p:nvPr/>
        </p:nvGrpSpPr>
        <p:grpSpPr>
          <a:xfrm rot="0">
            <a:off x="2366636" y="2618323"/>
            <a:ext cx="13858681" cy="6334572"/>
            <a:chOff x="0" y="0"/>
            <a:chExt cx="18478241" cy="8446096"/>
          </a:xfrm>
        </p:grpSpPr>
        <p:sp>
          <p:nvSpPr>
            <p:cNvPr name="Freeform 6" id="6"/>
            <p:cNvSpPr/>
            <p:nvPr/>
          </p:nvSpPr>
          <p:spPr>
            <a:xfrm flipH="false" flipV="false" rot="0">
              <a:off x="0" y="0"/>
              <a:ext cx="18478241" cy="8446096"/>
            </a:xfrm>
            <a:custGeom>
              <a:avLst/>
              <a:gdLst/>
              <a:ahLst/>
              <a:cxnLst/>
              <a:rect r="r" b="b" t="t" l="l"/>
              <a:pathLst>
                <a:path h="8446096" w="18478241">
                  <a:moveTo>
                    <a:pt x="0" y="0"/>
                  </a:moveTo>
                  <a:lnTo>
                    <a:pt x="18478241" y="0"/>
                  </a:lnTo>
                  <a:lnTo>
                    <a:pt x="18478241" y="8446096"/>
                  </a:lnTo>
                  <a:lnTo>
                    <a:pt x="0" y="8446096"/>
                  </a:lnTo>
                  <a:lnTo>
                    <a:pt x="0" y="0"/>
                  </a:lnTo>
                  <a:close/>
                </a:path>
              </a:pathLst>
            </a:custGeom>
            <a:blipFill>
              <a:blip r:embed="rId7"/>
              <a:stretch>
                <a:fillRect l="0" t="0" r="0" b="0"/>
              </a:stretch>
            </a:blipFill>
          </p:spPr>
        </p:sp>
        <p:sp>
          <p:nvSpPr>
            <p:cNvPr name="Freeform 7" id="7"/>
            <p:cNvSpPr/>
            <p:nvPr/>
          </p:nvSpPr>
          <p:spPr>
            <a:xfrm flipH="false" flipV="false" rot="0">
              <a:off x="739705" y="234305"/>
              <a:ext cx="3961655" cy="1653184"/>
            </a:xfrm>
            <a:custGeom>
              <a:avLst/>
              <a:gdLst/>
              <a:ahLst/>
              <a:cxnLst/>
              <a:rect r="r" b="b" t="t" l="l"/>
              <a:pathLst>
                <a:path h="1653184" w="3961655">
                  <a:moveTo>
                    <a:pt x="0" y="0"/>
                  </a:moveTo>
                  <a:lnTo>
                    <a:pt x="3961656" y="0"/>
                  </a:lnTo>
                  <a:lnTo>
                    <a:pt x="3961656" y="1653185"/>
                  </a:lnTo>
                  <a:lnTo>
                    <a:pt x="0" y="1653185"/>
                  </a:lnTo>
                  <a:lnTo>
                    <a:pt x="0" y="0"/>
                  </a:lnTo>
                  <a:close/>
                </a:path>
              </a:pathLst>
            </a:custGeom>
            <a:blipFill>
              <a:blip r:embed="rId8"/>
              <a:stretch>
                <a:fillRect l="0" t="0" r="0" b="0"/>
              </a:stretch>
            </a:blipFill>
          </p:spPr>
        </p:sp>
      </p:grpSp>
      <p:sp>
        <p:nvSpPr>
          <p:cNvPr name="TextBox 8" id="8"/>
          <p:cNvSpPr txBox="true"/>
          <p:nvPr/>
        </p:nvSpPr>
        <p:spPr>
          <a:xfrm rot="0">
            <a:off x="2366636" y="695699"/>
            <a:ext cx="5992672"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Our Certifications</a:t>
            </a:r>
          </a:p>
        </p:txBody>
      </p:sp>
      <p:sp>
        <p:nvSpPr>
          <p:cNvPr name="TextBox 9" id="9"/>
          <p:cNvSpPr txBox="true"/>
          <p:nvPr/>
        </p:nvSpPr>
        <p:spPr>
          <a:xfrm rot="0">
            <a:off x="1028700" y="9248775"/>
            <a:ext cx="2367499" cy="314325"/>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
        <p:nvSpPr>
          <p:cNvPr name="TextBox 10" id="10"/>
          <p:cNvSpPr txBox="true"/>
          <p:nvPr/>
        </p:nvSpPr>
        <p:spPr>
          <a:xfrm rot="0">
            <a:off x="2459909" y="1720168"/>
            <a:ext cx="13690246" cy="499110"/>
          </a:xfrm>
          <a:prstGeom prst="rect">
            <a:avLst/>
          </a:prstGeom>
        </p:spPr>
        <p:txBody>
          <a:bodyPr anchor="t" rtlCol="false" tIns="0" lIns="0" bIns="0" rIns="0">
            <a:spAutoFit/>
          </a:bodyPr>
          <a:lstStyle/>
          <a:p>
            <a:pPr algn="just">
              <a:lnSpc>
                <a:spcPts val="1980"/>
              </a:lnSpc>
              <a:spcBef>
                <a:spcPct val="0"/>
              </a:spcBef>
            </a:pPr>
            <a:r>
              <a:rPr lang="en-US" sz="1800">
                <a:solidFill>
                  <a:srgbClr val="FFFFFF"/>
                </a:solidFill>
                <a:latin typeface="TT Fors"/>
                <a:ea typeface="TT Fors"/>
                <a:cs typeface="TT Fors"/>
                <a:sym typeface="TT Fors"/>
              </a:rPr>
              <a:t>At iFlair, we take pride in our commitment to excellence and continuous improvement. We along with our team holds a range of industry-recognized certifications that underscore our expertise and dedication to delivering high-quality solutions</a:t>
            </a:r>
          </a:p>
        </p:txBody>
      </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TextBox 5" id="5"/>
          <p:cNvSpPr txBox="true"/>
          <p:nvPr/>
        </p:nvSpPr>
        <p:spPr>
          <a:xfrm rot="0">
            <a:off x="2907665" y="3215769"/>
            <a:ext cx="12055541" cy="1244507"/>
          </a:xfrm>
          <a:prstGeom prst="rect">
            <a:avLst/>
          </a:prstGeom>
        </p:spPr>
        <p:txBody>
          <a:bodyPr anchor="t" rtlCol="false" tIns="0" lIns="0" bIns="0" rIns="0">
            <a:spAutoFit/>
          </a:bodyPr>
          <a:lstStyle/>
          <a:p>
            <a:pPr algn="l">
              <a:lnSpc>
                <a:spcPts val="9758"/>
              </a:lnSpc>
            </a:pPr>
            <a:r>
              <a:rPr lang="en-US" sz="8485">
                <a:solidFill>
                  <a:srgbClr val="FFFFFF"/>
                </a:solidFill>
                <a:latin typeface="TT Fors Bold"/>
                <a:ea typeface="TT Fors Bold"/>
                <a:cs typeface="TT Fors Bold"/>
                <a:sym typeface="TT Fors Bold"/>
              </a:rPr>
              <a:t>Our Success Stories</a:t>
            </a:r>
          </a:p>
        </p:txBody>
      </p:sp>
      <p:sp>
        <p:nvSpPr>
          <p:cNvPr name="TextBox 6" id="6"/>
          <p:cNvSpPr txBox="true"/>
          <p:nvPr/>
        </p:nvSpPr>
        <p:spPr>
          <a:xfrm rot="0">
            <a:off x="2907665" y="5035020"/>
            <a:ext cx="11257188" cy="2866781"/>
          </a:xfrm>
          <a:prstGeom prst="rect">
            <a:avLst/>
          </a:prstGeom>
        </p:spPr>
        <p:txBody>
          <a:bodyPr anchor="t" rtlCol="false" tIns="0" lIns="0" bIns="0" rIns="0">
            <a:spAutoFit/>
          </a:bodyPr>
          <a:lstStyle/>
          <a:p>
            <a:pPr algn="just">
              <a:lnSpc>
                <a:spcPts val="3278"/>
              </a:lnSpc>
              <a:spcBef>
                <a:spcPct val="0"/>
              </a:spcBef>
            </a:pPr>
            <a:r>
              <a:rPr lang="en-US" sz="2980">
                <a:solidFill>
                  <a:srgbClr val="FFFFFF"/>
                </a:solidFill>
                <a:latin typeface="TT Fors"/>
                <a:ea typeface="TT Fors"/>
                <a:cs typeface="TT Fors"/>
                <a:sym typeface="TT Fors"/>
              </a:rPr>
              <a:t>Discover how we've partnered with global clients across diverse industries, leveraging over 20 years of expertise to deliver innovative solutions. Each case study showcases our commitment to excellence, from complex system integration to seamless website development. Explore our proven track record and see firsthand how we turn challenges into success stories.</a:t>
            </a:r>
          </a:p>
        </p:txBody>
      </p:sp>
    </p:spTree>
  </p:cSld>
  <p:clrMapOvr>
    <a:masterClrMapping/>
  </p:clrMapOvr>
  <p:transition spd="slow">
    <p:push dir="l"/>
  </p:transition>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pic>
        <p:nvPicPr>
          <p:cNvPr name="Picture 4" id="4"/>
          <p:cNvPicPr>
            <a:picLocks noChangeAspect="true"/>
          </p:cNvPicPr>
          <p:nvPr/>
        </p:nvPicPr>
        <p:blipFill>
          <a:blip r:embed="rId6"/>
          <a:stretch>
            <a:fillRect/>
          </a:stretch>
        </p:blipFill>
        <p:spPr>
          <a:xfrm rot="0">
            <a:off x="7292762" y="1027834"/>
            <a:ext cx="10298375" cy="8060981"/>
          </a:xfrm>
          <a:prstGeom prst="rect">
            <a:avLst/>
          </a:prstGeom>
        </p:spPr>
      </p:pic>
      <p:sp>
        <p:nvSpPr>
          <p:cNvPr name="TextBox 5" id="5"/>
          <p:cNvSpPr txBox="true"/>
          <p:nvPr/>
        </p:nvSpPr>
        <p:spPr>
          <a:xfrm rot="0">
            <a:off x="1290189" y="665409"/>
            <a:ext cx="11151760" cy="640856"/>
          </a:xfrm>
          <a:prstGeom prst="rect">
            <a:avLst/>
          </a:prstGeom>
        </p:spPr>
        <p:txBody>
          <a:bodyPr anchor="t" rtlCol="false" tIns="0" lIns="0" bIns="0" rIns="0">
            <a:spAutoFit/>
          </a:bodyPr>
          <a:lstStyle/>
          <a:p>
            <a:pPr algn="l">
              <a:lnSpc>
                <a:spcPts val="5102"/>
              </a:lnSpc>
              <a:spcBef>
                <a:spcPct val="0"/>
              </a:spcBef>
            </a:pPr>
            <a:r>
              <a:rPr lang="en-US" sz="3644" spc="142">
                <a:solidFill>
                  <a:srgbClr val="FFFFFF"/>
                </a:solidFill>
                <a:latin typeface="Garet Bold"/>
                <a:ea typeface="Garet Bold"/>
                <a:cs typeface="Garet Bold"/>
                <a:sym typeface="Garet Bold"/>
              </a:rPr>
              <a:t>SWEDISH AGENCY’S 10X </a:t>
            </a:r>
            <a:r>
              <a:rPr lang="en-US" sz="3644" spc="142">
                <a:solidFill>
                  <a:srgbClr val="FFFFFF"/>
                </a:solidFill>
                <a:latin typeface="Garet Bold"/>
                <a:ea typeface="Garet Bold"/>
                <a:cs typeface="Garet Bold"/>
                <a:sym typeface="Garet Bold"/>
              </a:rPr>
              <a:t>GROWTH REPORT</a:t>
            </a:r>
          </a:p>
        </p:txBody>
      </p:sp>
      <p:grpSp>
        <p:nvGrpSpPr>
          <p:cNvPr name="Group 6" id="6"/>
          <p:cNvGrpSpPr/>
          <p:nvPr/>
        </p:nvGrpSpPr>
        <p:grpSpPr>
          <a:xfrm rot="0">
            <a:off x="1419315" y="8856820"/>
            <a:ext cx="522434" cy="401343"/>
            <a:chOff x="0" y="0"/>
            <a:chExt cx="93813" cy="72069"/>
          </a:xfrm>
        </p:grpSpPr>
        <p:sp>
          <p:nvSpPr>
            <p:cNvPr name="Freeform 7" id="7"/>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FFFFFF"/>
            </a:solidFill>
          </p:spPr>
        </p:sp>
        <p:sp>
          <p:nvSpPr>
            <p:cNvPr name="TextBox 8" id="8"/>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sp>
        <p:nvSpPr>
          <p:cNvPr name="TextBox 9" id="9"/>
          <p:cNvSpPr txBox="true"/>
          <p:nvPr/>
        </p:nvSpPr>
        <p:spPr>
          <a:xfrm rot="0">
            <a:off x="2142361" y="8771095"/>
            <a:ext cx="3376171"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BUSINESS GROWTH</a:t>
            </a:r>
          </a:p>
        </p:txBody>
      </p:sp>
      <p:grpSp>
        <p:nvGrpSpPr>
          <p:cNvPr name="Group 10" id="10"/>
          <p:cNvGrpSpPr/>
          <p:nvPr/>
        </p:nvGrpSpPr>
        <p:grpSpPr>
          <a:xfrm rot="0">
            <a:off x="7168478" y="8856820"/>
            <a:ext cx="522434" cy="401343"/>
            <a:chOff x="0" y="0"/>
            <a:chExt cx="93813" cy="72069"/>
          </a:xfrm>
        </p:grpSpPr>
        <p:sp>
          <p:nvSpPr>
            <p:cNvPr name="Freeform 11" id="11"/>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5EC29E"/>
            </a:solidFill>
          </p:spPr>
        </p:sp>
        <p:sp>
          <p:nvSpPr>
            <p:cNvPr name="TextBox 12" id="12"/>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sp>
        <p:nvSpPr>
          <p:cNvPr name="TextBox 13" id="13"/>
          <p:cNvSpPr txBox="true"/>
          <p:nvPr/>
        </p:nvSpPr>
        <p:spPr>
          <a:xfrm rot="0">
            <a:off x="7891525" y="8771095"/>
            <a:ext cx="2551821"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CMS SITES %</a:t>
            </a:r>
          </a:p>
        </p:txBody>
      </p:sp>
      <p:grpSp>
        <p:nvGrpSpPr>
          <p:cNvPr name="Group 14" id="14"/>
          <p:cNvGrpSpPr/>
          <p:nvPr/>
        </p:nvGrpSpPr>
        <p:grpSpPr>
          <a:xfrm rot="0">
            <a:off x="11375547" y="8856820"/>
            <a:ext cx="522434" cy="401343"/>
            <a:chOff x="0" y="0"/>
            <a:chExt cx="93813" cy="72069"/>
          </a:xfrm>
        </p:grpSpPr>
        <p:sp>
          <p:nvSpPr>
            <p:cNvPr name="Freeform 15" id="15"/>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FF6D6D"/>
            </a:solidFill>
          </p:spPr>
        </p:sp>
        <p:sp>
          <p:nvSpPr>
            <p:cNvPr name="TextBox 16" id="16"/>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sp>
        <p:nvSpPr>
          <p:cNvPr name="TextBox 17" id="17"/>
          <p:cNvSpPr txBox="true"/>
          <p:nvPr/>
        </p:nvSpPr>
        <p:spPr>
          <a:xfrm rot="0">
            <a:off x="12093292" y="8771095"/>
            <a:ext cx="4639647"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CUSTOMER </a:t>
            </a:r>
            <a:r>
              <a:rPr lang="en-US" sz="2756">
                <a:solidFill>
                  <a:srgbClr val="FFFFFF"/>
                </a:solidFill>
                <a:latin typeface="Poppins"/>
                <a:ea typeface="Poppins"/>
                <a:cs typeface="Poppins"/>
                <a:sym typeface="Poppins"/>
              </a:rPr>
              <a:t>SITE/PORTALS %</a:t>
            </a:r>
          </a:p>
        </p:txBody>
      </p:sp>
      <p:sp>
        <p:nvSpPr>
          <p:cNvPr name="TextBox 18" id="18"/>
          <p:cNvSpPr txBox="true"/>
          <p:nvPr/>
        </p:nvSpPr>
        <p:spPr>
          <a:xfrm rot="0">
            <a:off x="1290189" y="1911691"/>
            <a:ext cx="6400722" cy="2668905"/>
          </a:xfrm>
          <a:prstGeom prst="rect">
            <a:avLst/>
          </a:prstGeom>
        </p:spPr>
        <p:txBody>
          <a:bodyPr anchor="t" rtlCol="false" tIns="0" lIns="0" bIns="0" rIns="0">
            <a:spAutoFit/>
          </a:bodyPr>
          <a:lstStyle/>
          <a:p>
            <a:pPr algn="just">
              <a:lnSpc>
                <a:spcPts val="2640"/>
              </a:lnSpc>
              <a:spcBef>
                <a:spcPct val="0"/>
              </a:spcBef>
            </a:pPr>
            <a:r>
              <a:rPr lang="en-US" sz="2400">
                <a:solidFill>
                  <a:srgbClr val="FFFFFF"/>
                </a:solidFill>
                <a:latin typeface="TT Fors"/>
                <a:ea typeface="TT Fors"/>
                <a:cs typeface="TT Fors"/>
                <a:sym typeface="TT Fors"/>
              </a:rPr>
              <a:t>Our B2B agency has enabled continuous growth for clients </a:t>
            </a:r>
            <a:r>
              <a:rPr lang="en-US" sz="2400">
                <a:solidFill>
                  <a:srgbClr val="FFFFFF"/>
                </a:solidFill>
                <a:latin typeface="TT Fors"/>
                <a:ea typeface="TT Fors"/>
                <a:cs typeface="TT Fors"/>
                <a:sym typeface="TT Fors"/>
              </a:rPr>
              <a:t>across various industries through our  website &amp; Application development services. This journey showcases the impact of our services on different sectors, leading to the developmentof over 500+ websites and product-as-a-service platforms.</a:t>
            </a:r>
          </a:p>
        </p:txBody>
      </p:sp>
      <p:sp>
        <p:nvSpPr>
          <p:cNvPr name="TextBox 19" id="19"/>
          <p:cNvSpPr txBox="true"/>
          <p:nvPr/>
        </p:nvSpPr>
        <p:spPr>
          <a:xfrm rot="0">
            <a:off x="1290189" y="4950913"/>
            <a:ext cx="6400722" cy="3335655"/>
          </a:xfrm>
          <a:prstGeom prst="rect">
            <a:avLst/>
          </a:prstGeom>
        </p:spPr>
        <p:txBody>
          <a:bodyPr anchor="t" rtlCol="false" tIns="0" lIns="0" bIns="0" rIns="0">
            <a:spAutoFit/>
          </a:bodyPr>
          <a:lstStyle/>
          <a:p>
            <a:pPr algn="just">
              <a:lnSpc>
                <a:spcPts val="2640"/>
              </a:lnSpc>
              <a:spcBef>
                <a:spcPct val="0"/>
              </a:spcBef>
            </a:pPr>
            <a:r>
              <a:rPr lang="en-US" sz="2400">
                <a:solidFill>
                  <a:srgbClr val="FFFFFF"/>
                </a:solidFill>
                <a:latin typeface="TT Fors"/>
                <a:ea typeface="TT Fors"/>
                <a:cs typeface="TT Fors"/>
                <a:sym typeface="TT Fors"/>
              </a:rPr>
              <a:t>As depicted in the graph, one of our partners, a digital agency in Sweden, began working with us in 2020. At that time, they handled an average of fifteen projects per year. After partnering with us, they were able to focus more on acquiring new clients and managing relationships, while relying on us for all their development needs. Currently, we are managing an average of 100+ projects per year together.</a:t>
            </a:r>
          </a:p>
        </p:txBody>
      </p:sp>
      <p:sp>
        <p:nvSpPr>
          <p:cNvPr name="Freeform 20" id="20"/>
          <p:cNvSpPr/>
          <p:nvPr/>
        </p:nvSpPr>
        <p:spPr>
          <a:xfrm flipH="false" flipV="false" rot="0">
            <a:off x="11636764" y="2344953"/>
            <a:ext cx="3186875" cy="2577385"/>
          </a:xfrm>
          <a:custGeom>
            <a:avLst/>
            <a:gdLst/>
            <a:ahLst/>
            <a:cxnLst/>
            <a:rect r="r" b="b" t="t" l="l"/>
            <a:pathLst>
              <a:path h="2577385" w="3186875">
                <a:moveTo>
                  <a:pt x="0" y="0"/>
                </a:moveTo>
                <a:lnTo>
                  <a:pt x="3186875" y="0"/>
                </a:lnTo>
                <a:lnTo>
                  <a:pt x="3186875" y="2577385"/>
                </a:lnTo>
                <a:lnTo>
                  <a:pt x="0" y="25773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1" id="21"/>
          <p:cNvSpPr txBox="true"/>
          <p:nvPr/>
        </p:nvSpPr>
        <p:spPr>
          <a:xfrm rot="0">
            <a:off x="9704773" y="2205489"/>
            <a:ext cx="2431615" cy="1750471"/>
          </a:xfrm>
          <a:prstGeom prst="rect">
            <a:avLst/>
          </a:prstGeom>
        </p:spPr>
        <p:txBody>
          <a:bodyPr anchor="t" rtlCol="false" tIns="0" lIns="0" bIns="0" rIns="0">
            <a:spAutoFit/>
          </a:bodyPr>
          <a:lstStyle/>
          <a:p>
            <a:pPr algn="ctr">
              <a:lnSpc>
                <a:spcPts val="14314"/>
              </a:lnSpc>
            </a:pPr>
            <a:r>
              <a:rPr lang="en-US" sz="10224">
                <a:solidFill>
                  <a:srgbClr val="FFFFFF"/>
                </a:solidFill>
                <a:latin typeface="Canva Sans Bold"/>
                <a:ea typeface="Canva Sans Bold"/>
                <a:cs typeface="Canva Sans Bold"/>
                <a:sym typeface="Canva Sans Bold"/>
              </a:rPr>
              <a:t>10X</a:t>
            </a:r>
          </a:p>
        </p:txBody>
      </p:sp>
    </p:spTree>
  </p:cSld>
  <p:clrMapOvr>
    <a:masterClrMapping/>
  </p:clrMapOvr>
  <p:transition spd="slow">
    <p:push dir="l"/>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4840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pic>
        <p:nvPicPr>
          <p:cNvPr name="Picture 4" id="4"/>
          <p:cNvPicPr>
            <a:picLocks noChangeAspect="true"/>
          </p:cNvPicPr>
          <p:nvPr/>
        </p:nvPicPr>
        <p:blipFill>
          <a:blip r:embed="rId6"/>
          <a:stretch>
            <a:fillRect/>
          </a:stretch>
        </p:blipFill>
        <p:spPr>
          <a:xfrm rot="0">
            <a:off x="7671981" y="1131144"/>
            <a:ext cx="9884682" cy="8312524"/>
          </a:xfrm>
          <a:prstGeom prst="rect">
            <a:avLst/>
          </a:prstGeom>
        </p:spPr>
      </p:pic>
      <p:sp>
        <p:nvSpPr>
          <p:cNvPr name="TextBox 5" id="5"/>
          <p:cNvSpPr txBox="true"/>
          <p:nvPr/>
        </p:nvSpPr>
        <p:spPr>
          <a:xfrm rot="0">
            <a:off x="1028700" y="665409"/>
            <a:ext cx="9188245" cy="640856"/>
          </a:xfrm>
          <a:prstGeom prst="rect">
            <a:avLst/>
          </a:prstGeom>
        </p:spPr>
        <p:txBody>
          <a:bodyPr anchor="t" rtlCol="false" tIns="0" lIns="0" bIns="0" rIns="0">
            <a:spAutoFit/>
          </a:bodyPr>
          <a:lstStyle/>
          <a:p>
            <a:pPr algn="l">
              <a:lnSpc>
                <a:spcPts val="5102"/>
              </a:lnSpc>
              <a:spcBef>
                <a:spcPct val="0"/>
              </a:spcBef>
            </a:pPr>
            <a:r>
              <a:rPr lang="en-US" sz="3644" spc="142">
                <a:solidFill>
                  <a:srgbClr val="FFFFFF"/>
                </a:solidFill>
                <a:latin typeface="Garet Bold"/>
                <a:ea typeface="Garet Bold"/>
                <a:cs typeface="Garet Bold"/>
                <a:sym typeface="Garet Bold"/>
              </a:rPr>
              <a:t>NUFORM CABINATERY YOY SALES</a:t>
            </a:r>
          </a:p>
        </p:txBody>
      </p:sp>
      <p:grpSp>
        <p:nvGrpSpPr>
          <p:cNvPr name="Group 6" id="6"/>
          <p:cNvGrpSpPr/>
          <p:nvPr/>
        </p:nvGrpSpPr>
        <p:grpSpPr>
          <a:xfrm rot="0">
            <a:off x="11001539" y="9258300"/>
            <a:ext cx="522434" cy="401343"/>
            <a:chOff x="0" y="0"/>
            <a:chExt cx="93813" cy="72069"/>
          </a:xfrm>
        </p:grpSpPr>
        <p:sp>
          <p:nvSpPr>
            <p:cNvPr name="Freeform 7" id="7"/>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FFFFFF"/>
            </a:solidFill>
          </p:spPr>
        </p:sp>
        <p:sp>
          <p:nvSpPr>
            <p:cNvPr name="TextBox 8" id="8"/>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sp>
        <p:nvSpPr>
          <p:cNvPr name="TextBox 9" id="9"/>
          <p:cNvSpPr txBox="true"/>
          <p:nvPr/>
        </p:nvSpPr>
        <p:spPr>
          <a:xfrm rot="0">
            <a:off x="11724585" y="9172575"/>
            <a:ext cx="3667533" cy="501479"/>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Bold"/>
                <a:ea typeface="Poppins Bold"/>
                <a:cs typeface="Poppins Bold"/>
                <a:sym typeface="Poppins Bold"/>
              </a:rPr>
              <a:t>TOTAL SALES IN USD</a:t>
            </a:r>
          </a:p>
        </p:txBody>
      </p:sp>
      <p:sp>
        <p:nvSpPr>
          <p:cNvPr name="TextBox 10" id="10"/>
          <p:cNvSpPr txBox="true"/>
          <p:nvPr/>
        </p:nvSpPr>
        <p:spPr>
          <a:xfrm rot="0">
            <a:off x="1028972" y="1886631"/>
            <a:ext cx="6163992" cy="2335530"/>
          </a:xfrm>
          <a:prstGeom prst="rect">
            <a:avLst/>
          </a:prstGeom>
        </p:spPr>
        <p:txBody>
          <a:bodyPr anchor="t" rtlCol="false" tIns="0" lIns="0" bIns="0" rIns="0">
            <a:spAutoFit/>
          </a:bodyPr>
          <a:lstStyle/>
          <a:p>
            <a:pPr algn="just">
              <a:lnSpc>
                <a:spcPts val="2640"/>
              </a:lnSpc>
              <a:spcBef>
                <a:spcPct val="0"/>
              </a:spcBef>
            </a:pPr>
            <a:r>
              <a:rPr lang="en-US" sz="2400">
                <a:solidFill>
                  <a:srgbClr val="FFFFFF"/>
                </a:solidFill>
                <a:latin typeface="TT Fors"/>
                <a:ea typeface="TT Fors"/>
                <a:cs typeface="TT Fors"/>
                <a:sym typeface="TT Fors"/>
              </a:rPr>
              <a:t>Nuform Cabinatery has enabled continuous growth for their eCommerce store</a:t>
            </a:r>
            <a:r>
              <a:rPr lang="en-US" sz="2400">
                <a:solidFill>
                  <a:srgbClr val="FFFFFF"/>
                </a:solidFill>
                <a:latin typeface="TT Fors"/>
                <a:ea typeface="TT Fors"/>
                <a:cs typeface="TT Fors"/>
                <a:sym typeface="TT Fors"/>
              </a:rPr>
              <a:t>. This journey showcases the impact of our different services on on their growth , leading to 2X online sales through their webshop in a span of four years with 20%+  increase in annual growth.</a:t>
            </a:r>
          </a:p>
        </p:txBody>
      </p:sp>
      <p:sp>
        <p:nvSpPr>
          <p:cNvPr name="TextBox 11" id="11"/>
          <p:cNvSpPr txBox="true"/>
          <p:nvPr/>
        </p:nvSpPr>
        <p:spPr>
          <a:xfrm rot="0">
            <a:off x="1028700" y="4950913"/>
            <a:ext cx="6164265" cy="3669030"/>
          </a:xfrm>
          <a:prstGeom prst="rect">
            <a:avLst/>
          </a:prstGeom>
        </p:spPr>
        <p:txBody>
          <a:bodyPr anchor="t" rtlCol="false" tIns="0" lIns="0" bIns="0" rIns="0">
            <a:spAutoFit/>
          </a:bodyPr>
          <a:lstStyle/>
          <a:p>
            <a:pPr algn="just">
              <a:lnSpc>
                <a:spcPts val="2640"/>
              </a:lnSpc>
              <a:spcBef>
                <a:spcPct val="0"/>
              </a:spcBef>
            </a:pPr>
            <a:r>
              <a:rPr lang="en-US" sz="2400">
                <a:solidFill>
                  <a:srgbClr val="FFFFFF"/>
                </a:solidFill>
                <a:latin typeface="TT Fors"/>
                <a:ea typeface="TT Fors"/>
                <a:cs typeface="TT Fors"/>
                <a:sym typeface="TT Fors"/>
              </a:rPr>
              <a:t>As shown in the graph, we Started working with Nuform Cabinatery 2021 and their sales was nearly 600K USD. Since then, we have continuously worked optimizing the user experience and minimizing checkout process through our CRO Strategy. We worked on analyzing the user behavior on the webshop and based on different matrices we worked on improvements which led 2X online sales in just Span of four years.</a:t>
            </a:r>
          </a:p>
        </p:txBody>
      </p:sp>
      <p:sp>
        <p:nvSpPr>
          <p:cNvPr name="TextBox 12" id="12"/>
          <p:cNvSpPr txBox="true"/>
          <p:nvPr/>
        </p:nvSpPr>
        <p:spPr>
          <a:xfrm rot="0">
            <a:off x="9931136" y="1549349"/>
            <a:ext cx="1331620" cy="1490759"/>
          </a:xfrm>
          <a:prstGeom prst="rect">
            <a:avLst/>
          </a:prstGeom>
        </p:spPr>
        <p:txBody>
          <a:bodyPr anchor="t" rtlCol="false" tIns="0" lIns="0" bIns="0" rIns="0">
            <a:spAutoFit/>
          </a:bodyPr>
          <a:lstStyle/>
          <a:p>
            <a:pPr algn="ctr">
              <a:lnSpc>
                <a:spcPts val="12180"/>
              </a:lnSpc>
            </a:pPr>
            <a:r>
              <a:rPr lang="en-US" sz="8700">
                <a:solidFill>
                  <a:srgbClr val="FFFFFF"/>
                </a:solidFill>
                <a:latin typeface="Canva Sans Bold"/>
                <a:ea typeface="Canva Sans Bold"/>
                <a:cs typeface="Canva Sans Bold"/>
                <a:sym typeface="Canva Sans Bold"/>
              </a:rPr>
              <a:t>2X</a:t>
            </a:r>
          </a:p>
        </p:txBody>
      </p:sp>
      <p:sp>
        <p:nvSpPr>
          <p:cNvPr name="Freeform 13" id="13"/>
          <p:cNvSpPr/>
          <p:nvPr/>
        </p:nvSpPr>
        <p:spPr>
          <a:xfrm flipH="false" flipV="false" rot="716517">
            <a:off x="10519156" y="1608091"/>
            <a:ext cx="3186875" cy="2577385"/>
          </a:xfrm>
          <a:custGeom>
            <a:avLst/>
            <a:gdLst/>
            <a:ahLst/>
            <a:cxnLst/>
            <a:rect r="r" b="b" t="t" l="l"/>
            <a:pathLst>
              <a:path h="2577385" w="3186875">
                <a:moveTo>
                  <a:pt x="0" y="0"/>
                </a:moveTo>
                <a:lnTo>
                  <a:pt x="3186875" y="0"/>
                </a:lnTo>
                <a:lnTo>
                  <a:pt x="3186875" y="2577385"/>
                </a:lnTo>
                <a:lnTo>
                  <a:pt x="0" y="25773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9808683" y="5258830"/>
            <a:ext cx="551259" cy="340995"/>
          </a:xfrm>
          <a:prstGeom prst="rect">
            <a:avLst/>
          </a:prstGeom>
        </p:spPr>
        <p:txBody>
          <a:bodyPr anchor="t" rtlCol="false" tIns="0" lIns="0" bIns="0" rIns="0">
            <a:spAutoFit/>
          </a:bodyPr>
          <a:lstStyle/>
          <a:p>
            <a:pPr algn="ctr">
              <a:lnSpc>
                <a:spcPts val="2309"/>
              </a:lnSpc>
              <a:spcBef>
                <a:spcPct val="0"/>
              </a:spcBef>
            </a:pPr>
            <a:r>
              <a:rPr lang="en-US" sz="2099">
                <a:solidFill>
                  <a:srgbClr val="FFFFFF"/>
                </a:solidFill>
                <a:latin typeface="Calibri (MS) Bold"/>
                <a:ea typeface="Calibri (MS) Bold"/>
                <a:cs typeface="Calibri (MS) Bold"/>
                <a:sym typeface="Calibri (MS) Bold"/>
              </a:rPr>
              <a:t>594K</a:t>
            </a:r>
          </a:p>
        </p:txBody>
      </p:sp>
      <p:sp>
        <p:nvSpPr>
          <p:cNvPr name="TextBox 15" id="15"/>
          <p:cNvSpPr txBox="true"/>
          <p:nvPr/>
        </p:nvSpPr>
        <p:spPr>
          <a:xfrm rot="0">
            <a:off x="11836963" y="3899857"/>
            <a:ext cx="551259" cy="340995"/>
          </a:xfrm>
          <a:prstGeom prst="rect">
            <a:avLst/>
          </a:prstGeom>
        </p:spPr>
        <p:txBody>
          <a:bodyPr anchor="t" rtlCol="false" tIns="0" lIns="0" bIns="0" rIns="0">
            <a:spAutoFit/>
          </a:bodyPr>
          <a:lstStyle/>
          <a:p>
            <a:pPr algn="ctr">
              <a:lnSpc>
                <a:spcPts val="2309"/>
              </a:lnSpc>
              <a:spcBef>
                <a:spcPct val="0"/>
              </a:spcBef>
            </a:pPr>
            <a:r>
              <a:rPr lang="en-US" sz="2099">
                <a:solidFill>
                  <a:srgbClr val="FFFFFF"/>
                </a:solidFill>
                <a:latin typeface="Calibri (MS) Bold"/>
                <a:ea typeface="Calibri (MS) Bold"/>
                <a:cs typeface="Calibri (MS) Bold"/>
                <a:sym typeface="Calibri (MS) Bold"/>
              </a:rPr>
              <a:t>870K</a:t>
            </a:r>
          </a:p>
        </p:txBody>
      </p:sp>
      <p:sp>
        <p:nvSpPr>
          <p:cNvPr name="TextBox 16" id="16"/>
          <p:cNvSpPr txBox="true"/>
          <p:nvPr/>
        </p:nvSpPr>
        <p:spPr>
          <a:xfrm rot="0">
            <a:off x="13724422" y="3011533"/>
            <a:ext cx="913077" cy="340995"/>
          </a:xfrm>
          <a:prstGeom prst="rect">
            <a:avLst/>
          </a:prstGeom>
        </p:spPr>
        <p:txBody>
          <a:bodyPr anchor="t" rtlCol="false" tIns="0" lIns="0" bIns="0" rIns="0">
            <a:spAutoFit/>
          </a:bodyPr>
          <a:lstStyle/>
          <a:p>
            <a:pPr algn="ctr">
              <a:lnSpc>
                <a:spcPts val="2309"/>
              </a:lnSpc>
              <a:spcBef>
                <a:spcPct val="0"/>
              </a:spcBef>
            </a:pPr>
            <a:r>
              <a:rPr lang="en-US" sz="2099">
                <a:solidFill>
                  <a:srgbClr val="FFFFFF"/>
                </a:solidFill>
                <a:latin typeface="Calibri (MS) Bold"/>
                <a:ea typeface="Calibri (MS) Bold"/>
                <a:cs typeface="Calibri (MS) Bold"/>
                <a:sym typeface="Calibri (MS) Bold"/>
              </a:rPr>
              <a:t>1.04 Mn</a:t>
            </a:r>
          </a:p>
        </p:txBody>
      </p:sp>
      <p:sp>
        <p:nvSpPr>
          <p:cNvPr name="TextBox 17" id="17"/>
          <p:cNvSpPr txBox="true"/>
          <p:nvPr/>
        </p:nvSpPr>
        <p:spPr>
          <a:xfrm rot="0">
            <a:off x="15801501" y="2493559"/>
            <a:ext cx="869553" cy="330200"/>
          </a:xfrm>
          <a:prstGeom prst="rect">
            <a:avLst/>
          </a:prstGeom>
        </p:spPr>
        <p:txBody>
          <a:bodyPr anchor="t" rtlCol="false" tIns="0" lIns="0" bIns="0" rIns="0">
            <a:spAutoFit/>
          </a:bodyPr>
          <a:lstStyle/>
          <a:p>
            <a:pPr algn="ctr">
              <a:lnSpc>
                <a:spcPts val="2199"/>
              </a:lnSpc>
              <a:spcBef>
                <a:spcPct val="0"/>
              </a:spcBef>
            </a:pPr>
            <a:r>
              <a:rPr lang="en-US" sz="1999">
                <a:solidFill>
                  <a:srgbClr val="FFFFFF"/>
                </a:solidFill>
                <a:latin typeface="Calibri (MS) Bold"/>
                <a:ea typeface="Calibri (MS) Bold"/>
                <a:cs typeface="Calibri (MS) Bold"/>
                <a:sym typeface="Calibri (MS) Bold"/>
              </a:rPr>
              <a:t>1.15 Mn</a:t>
            </a:r>
          </a:p>
        </p:txBody>
      </p:sp>
    </p:spTree>
  </p:cSld>
  <p:clrMapOvr>
    <a:masterClrMapping/>
  </p:clrMapOvr>
  <p:transition spd="slow">
    <p:push dir="l"/>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pic>
        <p:nvPicPr>
          <p:cNvPr name="Picture 4" id="4"/>
          <p:cNvPicPr>
            <a:picLocks noChangeAspect="true"/>
          </p:cNvPicPr>
          <p:nvPr/>
        </p:nvPicPr>
        <p:blipFill>
          <a:blip r:embed="rId6"/>
          <a:stretch>
            <a:fillRect/>
          </a:stretch>
        </p:blipFill>
        <p:spPr>
          <a:xfrm rot="0">
            <a:off x="7379246" y="1039152"/>
            <a:ext cx="10441049" cy="8304540"/>
          </a:xfrm>
          <a:prstGeom prst="rect">
            <a:avLst/>
          </a:prstGeom>
        </p:spPr>
      </p:pic>
      <p:grpSp>
        <p:nvGrpSpPr>
          <p:cNvPr name="Group 5" id="5"/>
          <p:cNvGrpSpPr/>
          <p:nvPr/>
        </p:nvGrpSpPr>
        <p:grpSpPr>
          <a:xfrm rot="0">
            <a:off x="1419315" y="8858068"/>
            <a:ext cx="522434" cy="401343"/>
            <a:chOff x="0" y="0"/>
            <a:chExt cx="93813" cy="72069"/>
          </a:xfrm>
        </p:grpSpPr>
        <p:sp>
          <p:nvSpPr>
            <p:cNvPr name="Freeform 6" id="6"/>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FFFFFF"/>
            </a:solidFill>
          </p:spPr>
        </p:sp>
        <p:sp>
          <p:nvSpPr>
            <p:cNvPr name="TextBox 7" id="7"/>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grpSp>
        <p:nvGrpSpPr>
          <p:cNvPr name="Group 8" id="8"/>
          <p:cNvGrpSpPr/>
          <p:nvPr/>
        </p:nvGrpSpPr>
        <p:grpSpPr>
          <a:xfrm rot="0">
            <a:off x="5718557" y="8856684"/>
            <a:ext cx="522434" cy="401343"/>
            <a:chOff x="0" y="0"/>
            <a:chExt cx="93813" cy="72069"/>
          </a:xfrm>
        </p:grpSpPr>
        <p:sp>
          <p:nvSpPr>
            <p:cNvPr name="Freeform 9" id="9"/>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5EC29E"/>
            </a:solidFill>
          </p:spPr>
        </p:sp>
        <p:sp>
          <p:nvSpPr>
            <p:cNvPr name="TextBox 10" id="10"/>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grpSp>
        <p:nvGrpSpPr>
          <p:cNvPr name="Group 11" id="11"/>
          <p:cNvGrpSpPr/>
          <p:nvPr/>
        </p:nvGrpSpPr>
        <p:grpSpPr>
          <a:xfrm rot="0">
            <a:off x="9193450" y="8858068"/>
            <a:ext cx="522434" cy="401343"/>
            <a:chOff x="0" y="0"/>
            <a:chExt cx="93813" cy="72069"/>
          </a:xfrm>
        </p:grpSpPr>
        <p:sp>
          <p:nvSpPr>
            <p:cNvPr name="Freeform 12" id="12"/>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FF6D6D"/>
            </a:solidFill>
          </p:spPr>
        </p:sp>
        <p:sp>
          <p:nvSpPr>
            <p:cNvPr name="TextBox 13" id="13"/>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grpSp>
        <p:nvGrpSpPr>
          <p:cNvPr name="Group 14" id="14"/>
          <p:cNvGrpSpPr/>
          <p:nvPr/>
        </p:nvGrpSpPr>
        <p:grpSpPr>
          <a:xfrm rot="0">
            <a:off x="13287444" y="8858068"/>
            <a:ext cx="522434" cy="401343"/>
            <a:chOff x="0" y="0"/>
            <a:chExt cx="93813" cy="72069"/>
          </a:xfrm>
        </p:grpSpPr>
        <p:sp>
          <p:nvSpPr>
            <p:cNvPr name="Freeform 15" id="15"/>
            <p:cNvSpPr/>
            <p:nvPr/>
          </p:nvSpPr>
          <p:spPr>
            <a:xfrm flipH="false" flipV="false" rot="0">
              <a:off x="0" y="0"/>
              <a:ext cx="93813" cy="72069"/>
            </a:xfrm>
            <a:custGeom>
              <a:avLst/>
              <a:gdLst/>
              <a:ahLst/>
              <a:cxnLst/>
              <a:rect r="r" b="b" t="t" l="l"/>
              <a:pathLst>
                <a:path h="72069" w="93813">
                  <a:moveTo>
                    <a:pt x="0" y="0"/>
                  </a:moveTo>
                  <a:lnTo>
                    <a:pt x="93813" y="0"/>
                  </a:lnTo>
                  <a:lnTo>
                    <a:pt x="93813" y="72069"/>
                  </a:lnTo>
                  <a:lnTo>
                    <a:pt x="0" y="72069"/>
                  </a:lnTo>
                  <a:close/>
                </a:path>
              </a:pathLst>
            </a:custGeom>
            <a:solidFill>
              <a:srgbClr val="00ABFF"/>
            </a:solidFill>
          </p:spPr>
        </p:sp>
        <p:sp>
          <p:nvSpPr>
            <p:cNvPr name="TextBox 16" id="16"/>
            <p:cNvSpPr txBox="true"/>
            <p:nvPr/>
          </p:nvSpPr>
          <p:spPr>
            <a:xfrm>
              <a:off x="0" y="-38100"/>
              <a:ext cx="93813" cy="110169"/>
            </a:xfrm>
            <a:prstGeom prst="rect">
              <a:avLst/>
            </a:prstGeom>
          </p:spPr>
          <p:txBody>
            <a:bodyPr anchor="ctr" rtlCol="false" tIns="71438" lIns="71438" bIns="71438" rIns="71438"/>
            <a:lstStyle/>
            <a:p>
              <a:pPr algn="ctr">
                <a:lnSpc>
                  <a:spcPts val="2758"/>
                </a:lnSpc>
              </a:pPr>
            </a:p>
          </p:txBody>
        </p:sp>
      </p:grpSp>
      <p:sp>
        <p:nvSpPr>
          <p:cNvPr name="Freeform 17" id="17"/>
          <p:cNvSpPr/>
          <p:nvPr/>
        </p:nvSpPr>
        <p:spPr>
          <a:xfrm flipH="false" flipV="false" rot="0">
            <a:off x="11246422" y="2566115"/>
            <a:ext cx="3186875" cy="2577385"/>
          </a:xfrm>
          <a:custGeom>
            <a:avLst/>
            <a:gdLst/>
            <a:ahLst/>
            <a:cxnLst/>
            <a:rect r="r" b="b" t="t" l="l"/>
            <a:pathLst>
              <a:path h="2577385" w="3186875">
                <a:moveTo>
                  <a:pt x="0" y="0"/>
                </a:moveTo>
                <a:lnTo>
                  <a:pt x="3186875" y="0"/>
                </a:lnTo>
                <a:lnTo>
                  <a:pt x="3186875" y="2577385"/>
                </a:lnTo>
                <a:lnTo>
                  <a:pt x="0" y="25773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1419315" y="665409"/>
            <a:ext cx="6837914" cy="640856"/>
          </a:xfrm>
          <a:prstGeom prst="rect">
            <a:avLst/>
          </a:prstGeom>
        </p:spPr>
        <p:txBody>
          <a:bodyPr anchor="t" rtlCol="false" tIns="0" lIns="0" bIns="0" rIns="0">
            <a:spAutoFit/>
          </a:bodyPr>
          <a:lstStyle/>
          <a:p>
            <a:pPr algn="just">
              <a:lnSpc>
                <a:spcPts val="5102"/>
              </a:lnSpc>
              <a:spcBef>
                <a:spcPct val="0"/>
              </a:spcBef>
            </a:pPr>
            <a:r>
              <a:rPr lang="en-US" sz="3644" spc="142">
                <a:solidFill>
                  <a:srgbClr val="FFFFFF"/>
                </a:solidFill>
                <a:latin typeface="Garet Bold"/>
                <a:ea typeface="Garet Bold"/>
                <a:cs typeface="Garet Bold"/>
                <a:sym typeface="Garet Bold"/>
              </a:rPr>
              <a:t>GRS RETAIL 4X GROWTH</a:t>
            </a:r>
          </a:p>
        </p:txBody>
      </p:sp>
      <p:sp>
        <p:nvSpPr>
          <p:cNvPr name="TextBox 19" id="19"/>
          <p:cNvSpPr txBox="true"/>
          <p:nvPr/>
        </p:nvSpPr>
        <p:spPr>
          <a:xfrm rot="0">
            <a:off x="2142361" y="8772343"/>
            <a:ext cx="3376171"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BUSINESS GROWTH</a:t>
            </a:r>
          </a:p>
        </p:txBody>
      </p:sp>
      <p:sp>
        <p:nvSpPr>
          <p:cNvPr name="TextBox 20" id="20"/>
          <p:cNvSpPr txBox="true"/>
          <p:nvPr/>
        </p:nvSpPr>
        <p:spPr>
          <a:xfrm rot="0">
            <a:off x="6441604" y="8770959"/>
            <a:ext cx="2551821"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QUALIFY LEADS</a:t>
            </a:r>
          </a:p>
        </p:txBody>
      </p:sp>
      <p:sp>
        <p:nvSpPr>
          <p:cNvPr name="TextBox 21" id="21"/>
          <p:cNvSpPr txBox="true"/>
          <p:nvPr/>
        </p:nvSpPr>
        <p:spPr>
          <a:xfrm rot="0">
            <a:off x="9911194" y="8772343"/>
            <a:ext cx="3176225"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GARDEN CENTERS</a:t>
            </a:r>
          </a:p>
        </p:txBody>
      </p:sp>
      <p:sp>
        <p:nvSpPr>
          <p:cNvPr name="TextBox 22" id="22"/>
          <p:cNvSpPr txBox="true"/>
          <p:nvPr/>
        </p:nvSpPr>
        <p:spPr>
          <a:xfrm rot="0">
            <a:off x="14010491" y="8772343"/>
            <a:ext cx="3114954" cy="487205"/>
          </a:xfrm>
          <a:prstGeom prst="rect">
            <a:avLst/>
          </a:prstGeom>
        </p:spPr>
        <p:txBody>
          <a:bodyPr anchor="t" rtlCol="false" tIns="0" lIns="0" bIns="0" rIns="0">
            <a:spAutoFit/>
          </a:bodyPr>
          <a:lstStyle/>
          <a:p>
            <a:pPr algn="l">
              <a:lnSpc>
                <a:spcPts val="3859"/>
              </a:lnSpc>
              <a:spcBef>
                <a:spcPct val="0"/>
              </a:spcBef>
            </a:pPr>
            <a:r>
              <a:rPr lang="en-US" sz="2756">
                <a:solidFill>
                  <a:srgbClr val="FFFFFF"/>
                </a:solidFill>
                <a:latin typeface="Poppins"/>
                <a:ea typeface="Poppins"/>
                <a:cs typeface="Poppins"/>
                <a:sym typeface="Poppins"/>
              </a:rPr>
              <a:t>EMAIL MARKETING</a:t>
            </a:r>
          </a:p>
        </p:txBody>
      </p:sp>
      <p:sp>
        <p:nvSpPr>
          <p:cNvPr name="TextBox 23" id="23"/>
          <p:cNvSpPr txBox="true"/>
          <p:nvPr/>
        </p:nvSpPr>
        <p:spPr>
          <a:xfrm rot="0">
            <a:off x="1419315" y="1911691"/>
            <a:ext cx="5996907" cy="2335530"/>
          </a:xfrm>
          <a:prstGeom prst="rect">
            <a:avLst/>
          </a:prstGeom>
        </p:spPr>
        <p:txBody>
          <a:bodyPr anchor="t" rtlCol="false" tIns="0" lIns="0" bIns="0" rIns="0">
            <a:spAutoFit/>
          </a:bodyPr>
          <a:lstStyle/>
          <a:p>
            <a:pPr algn="just">
              <a:lnSpc>
                <a:spcPts val="2640"/>
              </a:lnSpc>
              <a:spcBef>
                <a:spcPct val="0"/>
              </a:spcBef>
            </a:pPr>
            <a:r>
              <a:rPr lang="en-US" sz="2400">
                <a:solidFill>
                  <a:srgbClr val="FFFFFF"/>
                </a:solidFill>
                <a:latin typeface="TT Fors"/>
                <a:ea typeface="TT Fors"/>
                <a:cs typeface="TT Fors"/>
                <a:sym typeface="TT Fors"/>
              </a:rPr>
              <a:t>More than 170+ Dutch and Belgian garden centres are the driving force behind GRS Retail BV, a company that is the market leader in terms of numbers and volume in the Benelux garden market in the field of purchasing, logistics, automation and sales.</a:t>
            </a:r>
          </a:p>
        </p:txBody>
      </p:sp>
      <p:sp>
        <p:nvSpPr>
          <p:cNvPr name="TextBox 24" id="24"/>
          <p:cNvSpPr txBox="true"/>
          <p:nvPr/>
        </p:nvSpPr>
        <p:spPr>
          <a:xfrm rot="0">
            <a:off x="1419315" y="4585058"/>
            <a:ext cx="5996907" cy="3669030"/>
          </a:xfrm>
          <a:prstGeom prst="rect">
            <a:avLst/>
          </a:prstGeom>
        </p:spPr>
        <p:txBody>
          <a:bodyPr anchor="t" rtlCol="false" tIns="0" lIns="0" bIns="0" rIns="0">
            <a:spAutoFit/>
          </a:bodyPr>
          <a:lstStyle/>
          <a:p>
            <a:pPr algn="just">
              <a:lnSpc>
                <a:spcPts val="2640"/>
              </a:lnSpc>
              <a:spcBef>
                <a:spcPct val="0"/>
              </a:spcBef>
            </a:pPr>
            <a:r>
              <a:rPr lang="en-US" sz="2400">
                <a:solidFill>
                  <a:srgbClr val="FFFFFF"/>
                </a:solidFill>
                <a:latin typeface="TT Fors"/>
                <a:ea typeface="TT Fors"/>
                <a:cs typeface="TT Fors"/>
                <a:sym typeface="TT Fors"/>
              </a:rPr>
              <a:t>As shown in the graph, we launched the first version of the platform in 2020. Since then, we have continuously improved it based on customer feedback. The GRS team focused on acquiring new garden centers, while our team at iFlair worked diligently at the technical level to ensure a smooth customer experience. This approach helped retain customers, increase annual recurring revenue, and attract new clients through referrals.</a:t>
            </a:r>
          </a:p>
        </p:txBody>
      </p:sp>
      <p:sp>
        <p:nvSpPr>
          <p:cNvPr name="TextBox 25" id="25"/>
          <p:cNvSpPr txBox="true"/>
          <p:nvPr/>
        </p:nvSpPr>
        <p:spPr>
          <a:xfrm rot="0">
            <a:off x="10096001" y="2205489"/>
            <a:ext cx="1649158" cy="1750471"/>
          </a:xfrm>
          <a:prstGeom prst="rect">
            <a:avLst/>
          </a:prstGeom>
        </p:spPr>
        <p:txBody>
          <a:bodyPr anchor="t" rtlCol="false" tIns="0" lIns="0" bIns="0" rIns="0">
            <a:spAutoFit/>
          </a:bodyPr>
          <a:lstStyle/>
          <a:p>
            <a:pPr algn="ctr">
              <a:lnSpc>
                <a:spcPts val="14314"/>
              </a:lnSpc>
            </a:pPr>
            <a:r>
              <a:rPr lang="en-US" sz="10224">
                <a:solidFill>
                  <a:srgbClr val="FFFFFF"/>
                </a:solidFill>
                <a:latin typeface="Canva Sans Bold"/>
                <a:ea typeface="Canva Sans Bold"/>
                <a:cs typeface="Canva Sans Bold"/>
                <a:sym typeface="Canva Sans Bold"/>
              </a:rPr>
              <a:t>4X</a:t>
            </a:r>
          </a:p>
        </p:txBody>
      </p:sp>
    </p:spTree>
  </p:cSld>
  <p:clrMapOvr>
    <a:masterClrMapping/>
  </p:clrMapOvr>
  <p:transition spd="slow">
    <p:push dir="l"/>
  </p:transition>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133058" y="832110"/>
            <a:ext cx="6943978" cy="6943978"/>
          </a:xfrm>
          <a:custGeom>
            <a:avLst/>
            <a:gdLst/>
            <a:ahLst/>
            <a:cxnLst/>
            <a:rect r="r" b="b" t="t" l="l"/>
            <a:pathLst>
              <a:path h="6943978" w="6943978">
                <a:moveTo>
                  <a:pt x="6943978" y="0"/>
                </a:moveTo>
                <a:lnTo>
                  <a:pt x="0" y="0"/>
                </a:lnTo>
                <a:lnTo>
                  <a:pt x="0" y="6943979"/>
                </a:lnTo>
                <a:lnTo>
                  <a:pt x="6943978" y="6943979"/>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28700" y="414067"/>
            <a:ext cx="1922090" cy="614633"/>
            <a:chOff x="0" y="0"/>
            <a:chExt cx="506230" cy="161879"/>
          </a:xfrm>
        </p:grpSpPr>
        <p:sp>
          <p:nvSpPr>
            <p:cNvPr name="Freeform 5" id="5"/>
            <p:cNvSpPr/>
            <p:nvPr/>
          </p:nvSpPr>
          <p:spPr>
            <a:xfrm flipH="false" flipV="false" rot="0">
              <a:off x="0" y="0"/>
              <a:ext cx="506230" cy="161879"/>
            </a:xfrm>
            <a:custGeom>
              <a:avLst/>
              <a:gdLst/>
              <a:ahLst/>
              <a:cxnLst/>
              <a:rect r="r" b="b" t="t" l="l"/>
              <a:pathLst>
                <a:path h="161879" w="506230">
                  <a:moveTo>
                    <a:pt x="80939" y="0"/>
                  </a:moveTo>
                  <a:lnTo>
                    <a:pt x="425290" y="0"/>
                  </a:lnTo>
                  <a:cubicBezTo>
                    <a:pt x="469992" y="0"/>
                    <a:pt x="506230" y="36238"/>
                    <a:pt x="506230" y="80939"/>
                  </a:cubicBezTo>
                  <a:lnTo>
                    <a:pt x="506230" y="80939"/>
                  </a:lnTo>
                  <a:cubicBezTo>
                    <a:pt x="506230" y="102406"/>
                    <a:pt x="497702" y="122993"/>
                    <a:pt x="482523" y="138172"/>
                  </a:cubicBezTo>
                  <a:cubicBezTo>
                    <a:pt x="467344" y="153351"/>
                    <a:pt x="446757" y="161879"/>
                    <a:pt x="42529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6" id="6"/>
            <p:cNvSpPr txBox="true"/>
            <p:nvPr/>
          </p:nvSpPr>
          <p:spPr>
            <a:xfrm>
              <a:off x="0" y="-38100"/>
              <a:ext cx="50623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Laravel+</a:t>
              </a:r>
            </a:p>
          </p:txBody>
        </p:sp>
      </p:grpSp>
      <p:grpSp>
        <p:nvGrpSpPr>
          <p:cNvPr name="Group 7" id="7"/>
          <p:cNvGrpSpPr/>
          <p:nvPr/>
        </p:nvGrpSpPr>
        <p:grpSpPr>
          <a:xfrm rot="0">
            <a:off x="3079207" y="414067"/>
            <a:ext cx="1922090" cy="614633"/>
            <a:chOff x="0" y="0"/>
            <a:chExt cx="506230" cy="161879"/>
          </a:xfrm>
        </p:grpSpPr>
        <p:sp>
          <p:nvSpPr>
            <p:cNvPr name="Freeform 8" id="8"/>
            <p:cNvSpPr/>
            <p:nvPr/>
          </p:nvSpPr>
          <p:spPr>
            <a:xfrm flipH="false" flipV="false" rot="0">
              <a:off x="0" y="0"/>
              <a:ext cx="506230" cy="161879"/>
            </a:xfrm>
            <a:custGeom>
              <a:avLst/>
              <a:gdLst/>
              <a:ahLst/>
              <a:cxnLst/>
              <a:rect r="r" b="b" t="t" l="l"/>
              <a:pathLst>
                <a:path h="161879" w="506230">
                  <a:moveTo>
                    <a:pt x="80939" y="0"/>
                  </a:moveTo>
                  <a:lnTo>
                    <a:pt x="425290" y="0"/>
                  </a:lnTo>
                  <a:cubicBezTo>
                    <a:pt x="469992" y="0"/>
                    <a:pt x="506230" y="36238"/>
                    <a:pt x="506230" y="80939"/>
                  </a:cubicBezTo>
                  <a:lnTo>
                    <a:pt x="506230" y="80939"/>
                  </a:lnTo>
                  <a:cubicBezTo>
                    <a:pt x="506230" y="102406"/>
                    <a:pt x="497702" y="122993"/>
                    <a:pt x="482523" y="138172"/>
                  </a:cubicBezTo>
                  <a:cubicBezTo>
                    <a:pt x="467344" y="153351"/>
                    <a:pt x="446757" y="161879"/>
                    <a:pt x="42529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50623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MySQL+</a:t>
              </a:r>
            </a:p>
          </p:txBody>
        </p:sp>
      </p:grpSp>
      <p:grpSp>
        <p:nvGrpSpPr>
          <p:cNvPr name="Group 10" id="10"/>
          <p:cNvGrpSpPr/>
          <p:nvPr/>
        </p:nvGrpSpPr>
        <p:grpSpPr>
          <a:xfrm rot="0">
            <a:off x="5125122" y="414067"/>
            <a:ext cx="1922090" cy="614633"/>
            <a:chOff x="0" y="0"/>
            <a:chExt cx="506230" cy="161879"/>
          </a:xfrm>
        </p:grpSpPr>
        <p:sp>
          <p:nvSpPr>
            <p:cNvPr name="Freeform 11" id="11"/>
            <p:cNvSpPr/>
            <p:nvPr/>
          </p:nvSpPr>
          <p:spPr>
            <a:xfrm flipH="false" flipV="false" rot="0">
              <a:off x="0" y="0"/>
              <a:ext cx="506230" cy="161879"/>
            </a:xfrm>
            <a:custGeom>
              <a:avLst/>
              <a:gdLst/>
              <a:ahLst/>
              <a:cxnLst/>
              <a:rect r="r" b="b" t="t" l="l"/>
              <a:pathLst>
                <a:path h="161879" w="506230">
                  <a:moveTo>
                    <a:pt x="80939" y="0"/>
                  </a:moveTo>
                  <a:lnTo>
                    <a:pt x="425290" y="0"/>
                  </a:lnTo>
                  <a:cubicBezTo>
                    <a:pt x="469992" y="0"/>
                    <a:pt x="506230" y="36238"/>
                    <a:pt x="506230" y="80939"/>
                  </a:cubicBezTo>
                  <a:lnTo>
                    <a:pt x="506230" y="80939"/>
                  </a:lnTo>
                  <a:cubicBezTo>
                    <a:pt x="506230" y="102406"/>
                    <a:pt x="497702" y="122993"/>
                    <a:pt x="482523" y="138172"/>
                  </a:cubicBezTo>
                  <a:cubicBezTo>
                    <a:pt x="467344" y="153351"/>
                    <a:pt x="446757" y="161879"/>
                    <a:pt x="42529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2" id="12"/>
            <p:cNvSpPr txBox="true"/>
            <p:nvPr/>
          </p:nvSpPr>
          <p:spPr>
            <a:xfrm>
              <a:off x="0" y="-38100"/>
              <a:ext cx="50623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Tailwind+</a:t>
              </a:r>
            </a:p>
          </p:txBody>
        </p:sp>
      </p:grpSp>
      <p:grpSp>
        <p:nvGrpSpPr>
          <p:cNvPr name="Group 13" id="13"/>
          <p:cNvGrpSpPr/>
          <p:nvPr/>
        </p:nvGrpSpPr>
        <p:grpSpPr>
          <a:xfrm rot="0">
            <a:off x="7171037" y="414067"/>
            <a:ext cx="1922090" cy="614633"/>
            <a:chOff x="0" y="0"/>
            <a:chExt cx="506230" cy="161879"/>
          </a:xfrm>
        </p:grpSpPr>
        <p:sp>
          <p:nvSpPr>
            <p:cNvPr name="Freeform 14" id="14"/>
            <p:cNvSpPr/>
            <p:nvPr/>
          </p:nvSpPr>
          <p:spPr>
            <a:xfrm flipH="false" flipV="false" rot="0">
              <a:off x="0" y="0"/>
              <a:ext cx="506230" cy="161879"/>
            </a:xfrm>
            <a:custGeom>
              <a:avLst/>
              <a:gdLst/>
              <a:ahLst/>
              <a:cxnLst/>
              <a:rect r="r" b="b" t="t" l="l"/>
              <a:pathLst>
                <a:path h="161879" w="506230">
                  <a:moveTo>
                    <a:pt x="80939" y="0"/>
                  </a:moveTo>
                  <a:lnTo>
                    <a:pt x="425290" y="0"/>
                  </a:lnTo>
                  <a:cubicBezTo>
                    <a:pt x="469992" y="0"/>
                    <a:pt x="506230" y="36238"/>
                    <a:pt x="506230" y="80939"/>
                  </a:cubicBezTo>
                  <a:lnTo>
                    <a:pt x="506230" y="80939"/>
                  </a:lnTo>
                  <a:cubicBezTo>
                    <a:pt x="506230" y="102406"/>
                    <a:pt x="497702" y="122993"/>
                    <a:pt x="482523" y="138172"/>
                  </a:cubicBezTo>
                  <a:cubicBezTo>
                    <a:pt x="467344" y="153351"/>
                    <a:pt x="446757" y="161879"/>
                    <a:pt x="42529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5" id="15"/>
            <p:cNvSpPr txBox="true"/>
            <p:nvPr/>
          </p:nvSpPr>
          <p:spPr>
            <a:xfrm>
              <a:off x="0" y="-38100"/>
              <a:ext cx="50623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Multi Domain+</a:t>
              </a:r>
            </a:p>
          </p:txBody>
        </p:sp>
      </p:grpSp>
      <p:sp>
        <p:nvSpPr>
          <p:cNvPr name="TextBox 16" id="16"/>
          <p:cNvSpPr txBox="true"/>
          <p:nvPr/>
        </p:nvSpPr>
        <p:spPr>
          <a:xfrm rot="0">
            <a:off x="9975056" y="1325441"/>
            <a:ext cx="3843559" cy="647700"/>
          </a:xfrm>
          <a:prstGeom prst="rect">
            <a:avLst/>
          </a:prstGeom>
        </p:spPr>
        <p:txBody>
          <a:bodyPr anchor="t" rtlCol="false" tIns="0" lIns="0" bIns="0" rIns="0">
            <a:spAutoFit/>
          </a:bodyPr>
          <a:lstStyle/>
          <a:p>
            <a:pPr algn="l">
              <a:lnSpc>
                <a:spcPts val="4950"/>
              </a:lnSpc>
            </a:pPr>
            <a:r>
              <a:rPr lang="en-US" sz="4500">
                <a:solidFill>
                  <a:srgbClr val="FFFFFF"/>
                </a:solidFill>
                <a:latin typeface="TT Fors"/>
                <a:ea typeface="TT Fors"/>
                <a:cs typeface="TT Fors"/>
                <a:sym typeface="TT Fors"/>
              </a:rPr>
              <a:t>GRS Retail BV</a:t>
            </a:r>
          </a:p>
        </p:txBody>
      </p:sp>
      <p:sp>
        <p:nvSpPr>
          <p:cNvPr name="TextBox 17" id="17"/>
          <p:cNvSpPr txBox="true"/>
          <p:nvPr/>
        </p:nvSpPr>
        <p:spPr>
          <a:xfrm rot="0">
            <a:off x="9975056" y="2096966"/>
            <a:ext cx="7687118" cy="35947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Our collaboration with GRS Retails BV, involved in developing a tailored SaaS solution for garden centers across Belgium and the Netherlands. This all-in-one platform integrates marketing automation tools for customizable email campaigns, event scheduling, and personalized subscription management. It includes innovative features such as digital scratch games to engage users, GDPR-compliant data management, and seamless CRM integration. Our solution enhances operational efficiency, boosts customer engagement, and provides actionable insights through detailed reporting, supporting GRS Retails BV in delivering personalized marketing strategies effortlessly.</a:t>
            </a:r>
          </a:p>
        </p:txBody>
      </p:sp>
      <p:sp>
        <p:nvSpPr>
          <p:cNvPr name="TextBox 18" id="18"/>
          <p:cNvSpPr txBox="true"/>
          <p:nvPr/>
        </p:nvSpPr>
        <p:spPr>
          <a:xfrm rot="0">
            <a:off x="9975056" y="6651783"/>
            <a:ext cx="6570668" cy="281444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170+ garden centers utilizing the platform</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2-year advance management of subscription plans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Monthly activity calendar for subscribed services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Automated personalized suggestions for marketing plans</a:t>
            </a:r>
          </a:p>
        </p:txBody>
      </p:sp>
      <p:sp>
        <p:nvSpPr>
          <p:cNvPr name="TextBox 19" id="19"/>
          <p:cNvSpPr txBox="true"/>
          <p:nvPr/>
        </p:nvSpPr>
        <p:spPr>
          <a:xfrm rot="0">
            <a:off x="10114298" y="6023133"/>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sp>
        <p:nvSpPr>
          <p:cNvPr name="Freeform 20" id="20"/>
          <p:cNvSpPr/>
          <p:nvPr/>
        </p:nvSpPr>
        <p:spPr>
          <a:xfrm flipH="false" flipV="false" rot="0">
            <a:off x="6331094" y="2145630"/>
            <a:ext cx="3500436" cy="3448694"/>
          </a:xfrm>
          <a:custGeom>
            <a:avLst/>
            <a:gdLst/>
            <a:ahLst/>
            <a:cxnLst/>
            <a:rect r="r" b="b" t="t" l="l"/>
            <a:pathLst>
              <a:path h="3448694" w="3500436">
                <a:moveTo>
                  <a:pt x="0" y="0"/>
                </a:moveTo>
                <a:lnTo>
                  <a:pt x="3500435" y="0"/>
                </a:lnTo>
                <a:lnTo>
                  <a:pt x="3500435" y="3448694"/>
                </a:lnTo>
                <a:lnTo>
                  <a:pt x="0" y="3448694"/>
                </a:lnTo>
                <a:lnTo>
                  <a:pt x="0" y="0"/>
                </a:lnTo>
                <a:close/>
              </a:path>
            </a:pathLst>
          </a:custGeom>
          <a:blipFill>
            <a:blip r:embed="rId5"/>
            <a:stretch>
              <a:fillRect l="0" t="-750" r="0" b="-750"/>
            </a:stretch>
          </a:blipFill>
        </p:spPr>
      </p:sp>
      <p:grpSp>
        <p:nvGrpSpPr>
          <p:cNvPr name="Group 21" id="21"/>
          <p:cNvGrpSpPr/>
          <p:nvPr/>
        </p:nvGrpSpPr>
        <p:grpSpPr>
          <a:xfrm rot="0">
            <a:off x="1815441" y="9111496"/>
            <a:ext cx="5037623" cy="704887"/>
            <a:chOff x="0" y="0"/>
            <a:chExt cx="1326781" cy="185649"/>
          </a:xfrm>
        </p:grpSpPr>
        <p:sp>
          <p:nvSpPr>
            <p:cNvPr name="Freeform 22" id="22"/>
            <p:cNvSpPr/>
            <p:nvPr/>
          </p:nvSpPr>
          <p:spPr>
            <a:xfrm flipH="false" flipV="false" rot="0">
              <a:off x="0" y="0"/>
              <a:ext cx="1326781" cy="185649"/>
            </a:xfrm>
            <a:custGeom>
              <a:avLst/>
              <a:gdLst/>
              <a:ahLst/>
              <a:cxnLst/>
              <a:rect r="r" b="b" t="t" l="l"/>
              <a:pathLst>
                <a:path h="185649" w="1326781">
                  <a:moveTo>
                    <a:pt x="92825" y="0"/>
                  </a:moveTo>
                  <a:lnTo>
                    <a:pt x="1233957" y="0"/>
                  </a:lnTo>
                  <a:cubicBezTo>
                    <a:pt x="1285222" y="0"/>
                    <a:pt x="1326781" y="41559"/>
                    <a:pt x="1326781" y="92825"/>
                  </a:cubicBezTo>
                  <a:lnTo>
                    <a:pt x="1326781" y="92825"/>
                  </a:lnTo>
                  <a:cubicBezTo>
                    <a:pt x="1326781" y="117443"/>
                    <a:pt x="1317002" y="141053"/>
                    <a:pt x="1299594" y="158461"/>
                  </a:cubicBezTo>
                  <a:cubicBezTo>
                    <a:pt x="1282186" y="175869"/>
                    <a:pt x="1258575" y="185649"/>
                    <a:pt x="1233957"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23" id="23"/>
            <p:cNvSpPr txBox="true"/>
            <p:nvPr/>
          </p:nvSpPr>
          <p:spPr>
            <a:xfrm>
              <a:off x="0" y="-38100"/>
              <a:ext cx="1326781" cy="223749"/>
            </a:xfrm>
            <a:prstGeom prst="rect">
              <a:avLst/>
            </a:prstGeom>
          </p:spPr>
          <p:txBody>
            <a:bodyPr anchor="ctr" rtlCol="false" tIns="50800" lIns="50800" bIns="50800" rIns="50800"/>
            <a:lstStyle/>
            <a:p>
              <a:pPr algn="ctr">
                <a:lnSpc>
                  <a:spcPts val="2520"/>
                </a:lnSpc>
              </a:pPr>
            </a:p>
          </p:txBody>
        </p:sp>
      </p:grpSp>
      <p:sp>
        <p:nvSpPr>
          <p:cNvPr name="TextBox 24" id="24"/>
          <p:cNvSpPr txBox="true"/>
          <p:nvPr/>
        </p:nvSpPr>
        <p:spPr>
          <a:xfrm rot="0">
            <a:off x="2147417" y="9270582"/>
            <a:ext cx="4373671"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6" tooltip="https://www.grsretail.nl"/>
              </a:rPr>
              <a:t>https://www.grsretail.nl</a:t>
            </a:r>
          </a:p>
        </p:txBody>
      </p:sp>
      <p:sp>
        <p:nvSpPr>
          <p:cNvPr name="Freeform 25" id="25"/>
          <p:cNvSpPr/>
          <p:nvPr/>
        </p:nvSpPr>
        <p:spPr>
          <a:xfrm flipH="false" flipV="false" rot="0">
            <a:off x="1243909" y="1973141"/>
            <a:ext cx="7103383" cy="6425214"/>
          </a:xfrm>
          <a:custGeom>
            <a:avLst/>
            <a:gdLst/>
            <a:ahLst/>
            <a:cxnLst/>
            <a:rect r="r" b="b" t="t" l="l"/>
            <a:pathLst>
              <a:path h="6425214" w="7103383">
                <a:moveTo>
                  <a:pt x="0" y="0"/>
                </a:moveTo>
                <a:lnTo>
                  <a:pt x="7103383" y="0"/>
                </a:lnTo>
                <a:lnTo>
                  <a:pt x="7103383" y="6425214"/>
                </a:lnTo>
                <a:lnTo>
                  <a:pt x="0" y="642521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ransition spd="slow">
    <p:push dir="u"/>
  </p:transition>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035069" y="1204666"/>
            <a:ext cx="6421636" cy="6421636"/>
          </a:xfrm>
          <a:custGeom>
            <a:avLst/>
            <a:gdLst/>
            <a:ahLst/>
            <a:cxnLst/>
            <a:rect r="r" b="b" t="t" l="l"/>
            <a:pathLst>
              <a:path h="6421636" w="6421636">
                <a:moveTo>
                  <a:pt x="6421637" y="0"/>
                </a:moveTo>
                <a:lnTo>
                  <a:pt x="0" y="0"/>
                </a:lnTo>
                <a:lnTo>
                  <a:pt x="0" y="6421637"/>
                </a:lnTo>
                <a:lnTo>
                  <a:pt x="6421637" y="6421637"/>
                </a:lnTo>
                <a:lnTo>
                  <a:pt x="6421637"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65106" y="808651"/>
            <a:ext cx="1916382" cy="614633"/>
            <a:chOff x="0" y="0"/>
            <a:chExt cx="504726" cy="161879"/>
          </a:xfrm>
        </p:grpSpPr>
        <p:sp>
          <p:nvSpPr>
            <p:cNvPr name="Freeform 5" id="5"/>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6" id="6"/>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Laravel</a:t>
              </a:r>
            </a:p>
          </p:txBody>
        </p:sp>
      </p:grpSp>
      <p:grpSp>
        <p:nvGrpSpPr>
          <p:cNvPr name="Group 7" id="7"/>
          <p:cNvGrpSpPr/>
          <p:nvPr/>
        </p:nvGrpSpPr>
        <p:grpSpPr>
          <a:xfrm rot="0">
            <a:off x="2967237" y="808651"/>
            <a:ext cx="1916382" cy="614633"/>
            <a:chOff x="0" y="0"/>
            <a:chExt cx="504726" cy="161879"/>
          </a:xfrm>
        </p:grpSpPr>
        <p:sp>
          <p:nvSpPr>
            <p:cNvPr name="Freeform 8" id="8"/>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MS SQL</a:t>
              </a:r>
            </a:p>
          </p:txBody>
        </p:sp>
      </p:grpSp>
      <p:sp>
        <p:nvSpPr>
          <p:cNvPr name="TextBox 10" id="10"/>
          <p:cNvSpPr txBox="true"/>
          <p:nvPr/>
        </p:nvSpPr>
        <p:spPr>
          <a:xfrm rot="0">
            <a:off x="9975056" y="1044879"/>
            <a:ext cx="6099028" cy="804437"/>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Lead Portal: CRM</a:t>
            </a:r>
          </a:p>
        </p:txBody>
      </p:sp>
      <p:sp>
        <p:nvSpPr>
          <p:cNvPr name="Freeform 11" id="11"/>
          <p:cNvSpPr/>
          <p:nvPr/>
        </p:nvSpPr>
        <p:spPr>
          <a:xfrm flipH="false" flipV="false" rot="0">
            <a:off x="5754650" y="4236974"/>
            <a:ext cx="4433094" cy="4367567"/>
          </a:xfrm>
          <a:custGeom>
            <a:avLst/>
            <a:gdLst/>
            <a:ahLst/>
            <a:cxnLst/>
            <a:rect r="r" b="b" t="t" l="l"/>
            <a:pathLst>
              <a:path h="4367567" w="4433094">
                <a:moveTo>
                  <a:pt x="0" y="0"/>
                </a:moveTo>
                <a:lnTo>
                  <a:pt x="4433094" y="0"/>
                </a:lnTo>
                <a:lnTo>
                  <a:pt x="4433094" y="4367566"/>
                </a:lnTo>
                <a:lnTo>
                  <a:pt x="0" y="4367566"/>
                </a:lnTo>
                <a:lnTo>
                  <a:pt x="0" y="0"/>
                </a:lnTo>
                <a:close/>
              </a:path>
            </a:pathLst>
          </a:custGeom>
          <a:blipFill>
            <a:blip r:embed="rId5"/>
            <a:stretch>
              <a:fillRect l="0" t="-750" r="0" b="-750"/>
            </a:stretch>
          </a:blipFill>
        </p:spPr>
      </p:sp>
      <p:grpSp>
        <p:nvGrpSpPr>
          <p:cNvPr name="Group 12" id="12"/>
          <p:cNvGrpSpPr/>
          <p:nvPr/>
        </p:nvGrpSpPr>
        <p:grpSpPr>
          <a:xfrm rot="0">
            <a:off x="5069149" y="785980"/>
            <a:ext cx="1916382" cy="614633"/>
            <a:chOff x="0" y="0"/>
            <a:chExt cx="504726" cy="161879"/>
          </a:xfrm>
        </p:grpSpPr>
        <p:sp>
          <p:nvSpPr>
            <p:cNvPr name="Freeform 13" id="13"/>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4" id="14"/>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Hub Spot CRM </a:t>
              </a:r>
            </a:p>
          </p:txBody>
        </p:sp>
      </p:grpSp>
      <p:sp>
        <p:nvSpPr>
          <p:cNvPr name="TextBox 15" id="15"/>
          <p:cNvSpPr txBox="true"/>
          <p:nvPr/>
        </p:nvSpPr>
        <p:spPr>
          <a:xfrm rot="0">
            <a:off x="9975056" y="1965477"/>
            <a:ext cx="7593315" cy="250888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We developed Lead Portal, a SaaS solution for a company in the Netherlands, to enhance B2C lead generation and management. The platform collects leads from partners' websites, filters them for quality, and routes them to call centers. It integrates with CRM systems like HubSpot and automates workflows for efficiency. With features like campaign-wise lead reports, API integration, and invoicing based on approved leads.</a:t>
            </a:r>
          </a:p>
        </p:txBody>
      </p:sp>
      <p:sp>
        <p:nvSpPr>
          <p:cNvPr name="TextBox 16" id="16"/>
          <p:cNvSpPr txBox="true"/>
          <p:nvPr/>
        </p:nvSpPr>
        <p:spPr>
          <a:xfrm rot="0">
            <a:off x="9975056" y="6004376"/>
            <a:ext cx="6570668" cy="281444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Serving Mortgage brokers, solar panel, lotteries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Daily leads processed: 30,000+</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Monthly verifications: 20,000+ calls/WhatsApp</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APIs for lead collection and CRM integration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Lead filtering via cm.com and Steam APIs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Comprehensive lead reports and invoicing</a:t>
            </a:r>
          </a:p>
        </p:txBody>
      </p:sp>
      <p:sp>
        <p:nvSpPr>
          <p:cNvPr name="TextBox 17" id="17"/>
          <p:cNvSpPr txBox="true"/>
          <p:nvPr/>
        </p:nvSpPr>
        <p:spPr>
          <a:xfrm rot="0">
            <a:off x="10114298" y="5375726"/>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18" id="18"/>
          <p:cNvGrpSpPr/>
          <p:nvPr/>
        </p:nvGrpSpPr>
        <p:grpSpPr>
          <a:xfrm rot="0">
            <a:off x="1815441" y="9111496"/>
            <a:ext cx="5037623" cy="704887"/>
            <a:chOff x="0" y="0"/>
            <a:chExt cx="1326781" cy="185649"/>
          </a:xfrm>
        </p:grpSpPr>
        <p:sp>
          <p:nvSpPr>
            <p:cNvPr name="Freeform 19" id="19"/>
            <p:cNvSpPr/>
            <p:nvPr/>
          </p:nvSpPr>
          <p:spPr>
            <a:xfrm flipH="false" flipV="false" rot="0">
              <a:off x="0" y="0"/>
              <a:ext cx="1326781" cy="185649"/>
            </a:xfrm>
            <a:custGeom>
              <a:avLst/>
              <a:gdLst/>
              <a:ahLst/>
              <a:cxnLst/>
              <a:rect r="r" b="b" t="t" l="l"/>
              <a:pathLst>
                <a:path h="185649" w="1326781">
                  <a:moveTo>
                    <a:pt x="92825" y="0"/>
                  </a:moveTo>
                  <a:lnTo>
                    <a:pt x="1233957" y="0"/>
                  </a:lnTo>
                  <a:cubicBezTo>
                    <a:pt x="1285222" y="0"/>
                    <a:pt x="1326781" y="41559"/>
                    <a:pt x="1326781" y="92825"/>
                  </a:cubicBezTo>
                  <a:lnTo>
                    <a:pt x="1326781" y="92825"/>
                  </a:lnTo>
                  <a:cubicBezTo>
                    <a:pt x="1326781" y="117443"/>
                    <a:pt x="1317002" y="141053"/>
                    <a:pt x="1299594" y="158461"/>
                  </a:cubicBezTo>
                  <a:cubicBezTo>
                    <a:pt x="1282186" y="175869"/>
                    <a:pt x="1258575" y="185649"/>
                    <a:pt x="1233957"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20" id="20"/>
            <p:cNvSpPr txBox="true"/>
            <p:nvPr/>
          </p:nvSpPr>
          <p:spPr>
            <a:xfrm>
              <a:off x="0" y="-38100"/>
              <a:ext cx="1326781" cy="223749"/>
            </a:xfrm>
            <a:prstGeom prst="rect">
              <a:avLst/>
            </a:prstGeom>
          </p:spPr>
          <p:txBody>
            <a:bodyPr anchor="ctr" rtlCol="false" tIns="50800" lIns="50800" bIns="50800" rIns="50800"/>
            <a:lstStyle/>
            <a:p>
              <a:pPr algn="ctr">
                <a:lnSpc>
                  <a:spcPts val="2520"/>
                </a:lnSpc>
              </a:pPr>
            </a:p>
          </p:txBody>
        </p:sp>
      </p:grpSp>
      <p:sp>
        <p:nvSpPr>
          <p:cNvPr name="TextBox 21" id="21"/>
          <p:cNvSpPr txBox="true"/>
          <p:nvPr/>
        </p:nvSpPr>
        <p:spPr>
          <a:xfrm rot="0">
            <a:off x="2126718" y="9270582"/>
            <a:ext cx="4216833"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6" tooltip="https://datafanatics.nl"/>
              </a:rPr>
              <a:t>https://datafanatics.nl/</a:t>
            </a:r>
          </a:p>
        </p:txBody>
      </p:sp>
      <p:sp>
        <p:nvSpPr>
          <p:cNvPr name="Freeform 22" id="22"/>
          <p:cNvSpPr/>
          <p:nvPr/>
        </p:nvSpPr>
        <p:spPr>
          <a:xfrm flipH="false" flipV="false" rot="0">
            <a:off x="765106" y="2403440"/>
            <a:ext cx="5942587" cy="3342705"/>
          </a:xfrm>
          <a:custGeom>
            <a:avLst/>
            <a:gdLst/>
            <a:ahLst/>
            <a:cxnLst/>
            <a:rect r="r" b="b" t="t" l="l"/>
            <a:pathLst>
              <a:path h="3342705" w="5942587">
                <a:moveTo>
                  <a:pt x="0" y="0"/>
                </a:moveTo>
                <a:lnTo>
                  <a:pt x="5942587" y="0"/>
                </a:lnTo>
                <a:lnTo>
                  <a:pt x="5942587" y="3342705"/>
                </a:lnTo>
                <a:lnTo>
                  <a:pt x="0" y="3342705"/>
                </a:lnTo>
                <a:lnTo>
                  <a:pt x="0" y="0"/>
                </a:lnTo>
                <a:close/>
              </a:path>
            </a:pathLst>
          </a:custGeom>
          <a:blipFill>
            <a:blip r:embed="rId7"/>
            <a:stretch>
              <a:fillRect l="0" t="0" r="0" b="0"/>
            </a:stretch>
          </a:blipFill>
        </p:spPr>
      </p:sp>
      <p:sp>
        <p:nvSpPr>
          <p:cNvPr name="Freeform 23" id="23"/>
          <p:cNvSpPr/>
          <p:nvPr/>
        </p:nvSpPr>
        <p:spPr>
          <a:xfrm flipH="false" flipV="false" rot="0">
            <a:off x="2075332" y="4498736"/>
            <a:ext cx="6453849" cy="3630290"/>
          </a:xfrm>
          <a:custGeom>
            <a:avLst/>
            <a:gdLst/>
            <a:ahLst/>
            <a:cxnLst/>
            <a:rect r="r" b="b" t="t" l="l"/>
            <a:pathLst>
              <a:path h="3630290" w="6453849">
                <a:moveTo>
                  <a:pt x="0" y="0"/>
                </a:moveTo>
                <a:lnTo>
                  <a:pt x="6453848" y="0"/>
                </a:lnTo>
                <a:lnTo>
                  <a:pt x="6453848" y="3630290"/>
                </a:lnTo>
                <a:lnTo>
                  <a:pt x="0" y="3630290"/>
                </a:lnTo>
                <a:lnTo>
                  <a:pt x="0" y="0"/>
                </a:lnTo>
                <a:close/>
              </a:path>
            </a:pathLst>
          </a:custGeom>
          <a:blipFill>
            <a:blip r:embed="rId8"/>
            <a:stretch>
              <a:fillRect l="0" t="0" r="0" b="0"/>
            </a:stretch>
          </a:blipFill>
        </p:spPr>
      </p:sp>
      <p:grpSp>
        <p:nvGrpSpPr>
          <p:cNvPr name="Group 24" id="24"/>
          <p:cNvGrpSpPr/>
          <p:nvPr/>
        </p:nvGrpSpPr>
        <p:grpSpPr>
          <a:xfrm rot="0">
            <a:off x="288007" y="2967007"/>
            <a:ext cx="2282545" cy="2282536"/>
            <a:chOff x="0" y="0"/>
            <a:chExt cx="6350000" cy="6349975"/>
          </a:xfrm>
        </p:grpSpPr>
        <p:sp>
          <p:nvSpPr>
            <p:cNvPr name="Freeform 25" id="2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9"/>
              <a:stretch>
                <a:fillRect l="-63593" t="0" r="-191253" b="-119360"/>
              </a:stretch>
            </a:blipFill>
            <a:ln w="57150" cap="sq">
              <a:solidFill>
                <a:srgbClr val="F59114"/>
              </a:solidFill>
              <a:prstDash val="solid"/>
              <a:miter/>
            </a:ln>
          </p:spPr>
        </p:sp>
      </p:grpSp>
      <p:grpSp>
        <p:nvGrpSpPr>
          <p:cNvPr name="Group 26" id="26"/>
          <p:cNvGrpSpPr/>
          <p:nvPr/>
        </p:nvGrpSpPr>
        <p:grpSpPr>
          <a:xfrm rot="0">
            <a:off x="5929798" y="5168059"/>
            <a:ext cx="3662925" cy="3662910"/>
            <a:chOff x="0" y="0"/>
            <a:chExt cx="6350000" cy="6349975"/>
          </a:xfrm>
        </p:grpSpPr>
        <p:sp>
          <p:nvSpPr>
            <p:cNvPr name="Freeform 27" id="2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149298" t="-72921" r="-91061" b="-18299"/>
              </a:stretch>
            </a:blipFill>
            <a:ln w="57150" cap="sq">
              <a:solidFill>
                <a:srgbClr val="F59114"/>
              </a:solidFill>
              <a:prstDash val="solid"/>
              <a:miter/>
            </a:ln>
          </p:spPr>
        </p:sp>
      </p:grpSp>
      <p:sp>
        <p:nvSpPr>
          <p:cNvPr name="Freeform 28" id="28"/>
          <p:cNvSpPr/>
          <p:nvPr/>
        </p:nvSpPr>
        <p:spPr>
          <a:xfrm flipH="true" flipV="false" rot="-2403538">
            <a:off x="1852155" y="2264481"/>
            <a:ext cx="1050173" cy="777128"/>
          </a:xfrm>
          <a:custGeom>
            <a:avLst/>
            <a:gdLst/>
            <a:ahLst/>
            <a:cxnLst/>
            <a:rect r="r" b="b" t="t" l="l"/>
            <a:pathLst>
              <a:path h="777128" w="1050173">
                <a:moveTo>
                  <a:pt x="1050173" y="0"/>
                </a:moveTo>
                <a:lnTo>
                  <a:pt x="0" y="0"/>
                </a:lnTo>
                <a:lnTo>
                  <a:pt x="0" y="777128"/>
                </a:lnTo>
                <a:lnTo>
                  <a:pt x="1050173" y="777128"/>
                </a:lnTo>
                <a:lnTo>
                  <a:pt x="1050173"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29" id="29"/>
          <p:cNvSpPr/>
          <p:nvPr/>
        </p:nvSpPr>
        <p:spPr>
          <a:xfrm flipH="true" flipV="true" rot="-9418921">
            <a:off x="5292984" y="5362371"/>
            <a:ext cx="1050173" cy="777128"/>
          </a:xfrm>
          <a:custGeom>
            <a:avLst/>
            <a:gdLst/>
            <a:ahLst/>
            <a:cxnLst/>
            <a:rect r="r" b="b" t="t" l="l"/>
            <a:pathLst>
              <a:path h="777128" w="1050173">
                <a:moveTo>
                  <a:pt x="1050172" y="777128"/>
                </a:moveTo>
                <a:lnTo>
                  <a:pt x="0" y="777128"/>
                </a:lnTo>
                <a:lnTo>
                  <a:pt x="0" y="0"/>
                </a:lnTo>
                <a:lnTo>
                  <a:pt x="1050172" y="0"/>
                </a:lnTo>
                <a:lnTo>
                  <a:pt x="1050172" y="777128"/>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Tree>
  </p:cSld>
  <p:clrMapOvr>
    <a:masterClrMapping/>
  </p:clrMapOvr>
  <p:transition spd="slow">
    <p:push dir="u"/>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587842" y="1109683"/>
            <a:ext cx="5915317" cy="5915317"/>
          </a:xfrm>
          <a:custGeom>
            <a:avLst/>
            <a:gdLst/>
            <a:ahLst/>
            <a:cxnLst/>
            <a:rect r="r" b="b" t="t" l="l"/>
            <a:pathLst>
              <a:path h="5915317" w="5915317">
                <a:moveTo>
                  <a:pt x="5915317" y="0"/>
                </a:moveTo>
                <a:lnTo>
                  <a:pt x="0" y="0"/>
                </a:lnTo>
                <a:lnTo>
                  <a:pt x="0" y="5915317"/>
                </a:lnTo>
                <a:lnTo>
                  <a:pt x="5915317" y="5915317"/>
                </a:lnTo>
                <a:lnTo>
                  <a:pt x="5915317"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28700" y="414067"/>
            <a:ext cx="1922090" cy="614633"/>
            <a:chOff x="0" y="0"/>
            <a:chExt cx="506230" cy="161879"/>
          </a:xfrm>
        </p:grpSpPr>
        <p:sp>
          <p:nvSpPr>
            <p:cNvPr name="Freeform 5" id="5"/>
            <p:cNvSpPr/>
            <p:nvPr/>
          </p:nvSpPr>
          <p:spPr>
            <a:xfrm flipH="false" flipV="false" rot="0">
              <a:off x="0" y="0"/>
              <a:ext cx="506230" cy="161879"/>
            </a:xfrm>
            <a:custGeom>
              <a:avLst/>
              <a:gdLst/>
              <a:ahLst/>
              <a:cxnLst/>
              <a:rect r="r" b="b" t="t" l="l"/>
              <a:pathLst>
                <a:path h="161879" w="506230">
                  <a:moveTo>
                    <a:pt x="80939" y="0"/>
                  </a:moveTo>
                  <a:lnTo>
                    <a:pt x="425290" y="0"/>
                  </a:lnTo>
                  <a:cubicBezTo>
                    <a:pt x="469992" y="0"/>
                    <a:pt x="506230" y="36238"/>
                    <a:pt x="506230" y="80939"/>
                  </a:cubicBezTo>
                  <a:lnTo>
                    <a:pt x="506230" y="80939"/>
                  </a:lnTo>
                  <a:cubicBezTo>
                    <a:pt x="506230" y="102406"/>
                    <a:pt x="497702" y="122993"/>
                    <a:pt x="482523" y="138172"/>
                  </a:cubicBezTo>
                  <a:cubicBezTo>
                    <a:pt x="467344" y="153351"/>
                    <a:pt x="446757" y="161879"/>
                    <a:pt x="42529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6" id="6"/>
            <p:cNvSpPr txBox="true"/>
            <p:nvPr/>
          </p:nvSpPr>
          <p:spPr>
            <a:xfrm>
              <a:off x="0" y="-38100"/>
              <a:ext cx="50623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NextJS+</a:t>
              </a:r>
            </a:p>
          </p:txBody>
        </p:sp>
      </p:grpSp>
      <p:grpSp>
        <p:nvGrpSpPr>
          <p:cNvPr name="Group 7" id="7"/>
          <p:cNvGrpSpPr/>
          <p:nvPr/>
        </p:nvGrpSpPr>
        <p:grpSpPr>
          <a:xfrm rot="0">
            <a:off x="3236540" y="414067"/>
            <a:ext cx="1916382" cy="614633"/>
            <a:chOff x="0" y="0"/>
            <a:chExt cx="504726" cy="161879"/>
          </a:xfrm>
        </p:grpSpPr>
        <p:sp>
          <p:nvSpPr>
            <p:cNvPr name="Freeform 8" id="8"/>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MongoDB+</a:t>
              </a:r>
            </a:p>
          </p:txBody>
        </p:sp>
      </p:grpSp>
      <p:grpSp>
        <p:nvGrpSpPr>
          <p:cNvPr name="Group 10" id="10"/>
          <p:cNvGrpSpPr/>
          <p:nvPr/>
        </p:nvGrpSpPr>
        <p:grpSpPr>
          <a:xfrm rot="0">
            <a:off x="5440147" y="414067"/>
            <a:ext cx="1916382" cy="614633"/>
            <a:chOff x="0" y="0"/>
            <a:chExt cx="504726" cy="161879"/>
          </a:xfrm>
        </p:grpSpPr>
        <p:sp>
          <p:nvSpPr>
            <p:cNvPr name="Freeform 11" id="11"/>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2" id="12"/>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Python+</a:t>
              </a:r>
            </a:p>
          </p:txBody>
        </p:sp>
      </p:grpSp>
      <p:sp>
        <p:nvSpPr>
          <p:cNvPr name="TextBox 13" id="13"/>
          <p:cNvSpPr txBox="true"/>
          <p:nvPr/>
        </p:nvSpPr>
        <p:spPr>
          <a:xfrm rot="0">
            <a:off x="10084476" y="1304755"/>
            <a:ext cx="4553686"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Mindbank AI</a:t>
            </a:r>
          </a:p>
        </p:txBody>
      </p:sp>
      <p:sp>
        <p:nvSpPr>
          <p:cNvPr name="TextBox 14" id="14"/>
          <p:cNvSpPr txBox="true"/>
          <p:nvPr/>
        </p:nvSpPr>
        <p:spPr>
          <a:xfrm rot="0">
            <a:off x="10084476" y="2271225"/>
            <a:ext cx="7608949" cy="28708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iFlair has played a pivotal role in developing Mindbank AI, a sophisticated platform designed to advance organizational knowledge management and decision-making. Our team engineered a seamless user experience by integrating advanced artificial intelligence with a highly intuitive interface. We implemented sophisticated cognitive analysis tools that allow users to interact with their Digital Twin via voice commands or document uploads, ensuring a personalized and insightful experience.</a:t>
            </a:r>
          </a:p>
        </p:txBody>
      </p:sp>
      <p:sp>
        <p:nvSpPr>
          <p:cNvPr name="TextBox 15" id="15"/>
          <p:cNvSpPr txBox="true"/>
          <p:nvPr/>
        </p:nvSpPr>
        <p:spPr>
          <a:xfrm rot="0">
            <a:off x="9984581" y="6255591"/>
            <a:ext cx="7021608" cy="329069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Digital Twin who speaks 46+ Languages.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Analytics engine for 26 emotions, 30 Personality traits.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Integration with OpenAI </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AES256-CBC encryption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Compliance with GDPR, HIPAA, CCPA, and CPRA standards. </a:t>
            </a:r>
          </a:p>
        </p:txBody>
      </p:sp>
      <p:sp>
        <p:nvSpPr>
          <p:cNvPr name="TextBox 16" id="16"/>
          <p:cNvSpPr txBox="true"/>
          <p:nvPr/>
        </p:nvSpPr>
        <p:spPr>
          <a:xfrm rot="0">
            <a:off x="10114298" y="5626941"/>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17" id="17"/>
          <p:cNvGrpSpPr/>
          <p:nvPr/>
        </p:nvGrpSpPr>
        <p:grpSpPr>
          <a:xfrm rot="0">
            <a:off x="1815441" y="9111496"/>
            <a:ext cx="5037623" cy="704887"/>
            <a:chOff x="0" y="0"/>
            <a:chExt cx="1326781" cy="185649"/>
          </a:xfrm>
        </p:grpSpPr>
        <p:sp>
          <p:nvSpPr>
            <p:cNvPr name="Freeform 18" id="18"/>
            <p:cNvSpPr/>
            <p:nvPr/>
          </p:nvSpPr>
          <p:spPr>
            <a:xfrm flipH="false" flipV="false" rot="0">
              <a:off x="0" y="0"/>
              <a:ext cx="1326781" cy="185649"/>
            </a:xfrm>
            <a:custGeom>
              <a:avLst/>
              <a:gdLst/>
              <a:ahLst/>
              <a:cxnLst/>
              <a:rect r="r" b="b" t="t" l="l"/>
              <a:pathLst>
                <a:path h="185649" w="1326781">
                  <a:moveTo>
                    <a:pt x="92825" y="0"/>
                  </a:moveTo>
                  <a:lnTo>
                    <a:pt x="1233957" y="0"/>
                  </a:lnTo>
                  <a:cubicBezTo>
                    <a:pt x="1285222" y="0"/>
                    <a:pt x="1326781" y="41559"/>
                    <a:pt x="1326781" y="92825"/>
                  </a:cubicBezTo>
                  <a:lnTo>
                    <a:pt x="1326781" y="92825"/>
                  </a:lnTo>
                  <a:cubicBezTo>
                    <a:pt x="1326781" y="117443"/>
                    <a:pt x="1317002" y="141053"/>
                    <a:pt x="1299594" y="158461"/>
                  </a:cubicBezTo>
                  <a:cubicBezTo>
                    <a:pt x="1282186" y="175869"/>
                    <a:pt x="1258575" y="185649"/>
                    <a:pt x="1233957"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19" id="19"/>
            <p:cNvSpPr txBox="true"/>
            <p:nvPr/>
          </p:nvSpPr>
          <p:spPr>
            <a:xfrm>
              <a:off x="0" y="-38100"/>
              <a:ext cx="1326781" cy="223749"/>
            </a:xfrm>
            <a:prstGeom prst="rect">
              <a:avLst/>
            </a:prstGeom>
          </p:spPr>
          <p:txBody>
            <a:bodyPr anchor="ctr" rtlCol="false" tIns="50800" lIns="50800" bIns="50800" rIns="50800"/>
            <a:lstStyle/>
            <a:p>
              <a:pPr algn="ctr">
                <a:lnSpc>
                  <a:spcPts val="2520"/>
                </a:lnSpc>
              </a:pPr>
            </a:p>
          </p:txBody>
        </p:sp>
      </p:grpSp>
      <p:sp>
        <p:nvSpPr>
          <p:cNvPr name="TextBox 20" id="20"/>
          <p:cNvSpPr txBox="true"/>
          <p:nvPr/>
        </p:nvSpPr>
        <p:spPr>
          <a:xfrm rot="0">
            <a:off x="2043328" y="9270582"/>
            <a:ext cx="4541539"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5" tooltip="https://www.mindbank.ai"/>
              </a:rPr>
              <a:t>https://www.mindbank.ai</a:t>
            </a:r>
          </a:p>
        </p:txBody>
      </p:sp>
      <p:sp>
        <p:nvSpPr>
          <p:cNvPr name="Freeform 21" id="21"/>
          <p:cNvSpPr/>
          <p:nvPr/>
        </p:nvSpPr>
        <p:spPr>
          <a:xfrm flipH="false" flipV="false" rot="0">
            <a:off x="1815441" y="1459503"/>
            <a:ext cx="6471994" cy="5215678"/>
          </a:xfrm>
          <a:custGeom>
            <a:avLst/>
            <a:gdLst/>
            <a:ahLst/>
            <a:cxnLst/>
            <a:rect r="r" b="b" t="t" l="l"/>
            <a:pathLst>
              <a:path h="5215678" w="6471994">
                <a:moveTo>
                  <a:pt x="0" y="0"/>
                </a:moveTo>
                <a:lnTo>
                  <a:pt x="6471994" y="0"/>
                </a:lnTo>
                <a:lnTo>
                  <a:pt x="6471994" y="5215677"/>
                </a:lnTo>
                <a:lnTo>
                  <a:pt x="0" y="5215677"/>
                </a:lnTo>
                <a:lnTo>
                  <a:pt x="0" y="0"/>
                </a:lnTo>
                <a:close/>
              </a:path>
            </a:pathLst>
          </a:custGeom>
          <a:blipFill>
            <a:blip r:embed="rId6"/>
            <a:stretch>
              <a:fillRect l="-1319" t="0" r="-1319" b="0"/>
            </a:stretch>
          </a:blipFill>
        </p:spPr>
      </p:sp>
      <p:sp>
        <p:nvSpPr>
          <p:cNvPr name="Freeform 22" id="22"/>
          <p:cNvSpPr/>
          <p:nvPr/>
        </p:nvSpPr>
        <p:spPr>
          <a:xfrm flipH="false" flipV="false" rot="0">
            <a:off x="718203" y="4939727"/>
            <a:ext cx="5403150" cy="3686941"/>
          </a:xfrm>
          <a:custGeom>
            <a:avLst/>
            <a:gdLst/>
            <a:ahLst/>
            <a:cxnLst/>
            <a:rect r="r" b="b" t="t" l="l"/>
            <a:pathLst>
              <a:path h="3686941" w="5403150">
                <a:moveTo>
                  <a:pt x="0" y="0"/>
                </a:moveTo>
                <a:lnTo>
                  <a:pt x="5403149" y="0"/>
                </a:lnTo>
                <a:lnTo>
                  <a:pt x="5403149" y="3686941"/>
                </a:lnTo>
                <a:lnTo>
                  <a:pt x="0" y="3686941"/>
                </a:lnTo>
                <a:lnTo>
                  <a:pt x="0" y="0"/>
                </a:lnTo>
                <a:close/>
              </a:path>
            </a:pathLst>
          </a:custGeom>
          <a:blipFill>
            <a:blip r:embed="rId7"/>
            <a:stretch>
              <a:fillRect l="-12410" t="0" r="-12410" b="-5674"/>
            </a:stretch>
          </a:blipFill>
        </p:spPr>
      </p:sp>
    </p:spTree>
  </p:cSld>
  <p:clrMapOvr>
    <a:masterClrMapping/>
  </p:clrMapOvr>
  <p:transition spd="slow">
    <p:push dir="u"/>
  </p:transition>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grpSp>
        <p:nvGrpSpPr>
          <p:cNvPr name="Group 3" id="3"/>
          <p:cNvGrpSpPr/>
          <p:nvPr/>
        </p:nvGrpSpPr>
        <p:grpSpPr>
          <a:xfrm rot="0">
            <a:off x="1815441" y="9111496"/>
            <a:ext cx="5037623" cy="704887"/>
            <a:chOff x="0" y="0"/>
            <a:chExt cx="1326781" cy="185649"/>
          </a:xfrm>
        </p:grpSpPr>
        <p:sp>
          <p:nvSpPr>
            <p:cNvPr name="Freeform 4" id="4"/>
            <p:cNvSpPr/>
            <p:nvPr/>
          </p:nvSpPr>
          <p:spPr>
            <a:xfrm flipH="false" flipV="false" rot="0">
              <a:off x="0" y="0"/>
              <a:ext cx="1326781" cy="185649"/>
            </a:xfrm>
            <a:custGeom>
              <a:avLst/>
              <a:gdLst/>
              <a:ahLst/>
              <a:cxnLst/>
              <a:rect r="r" b="b" t="t" l="l"/>
              <a:pathLst>
                <a:path h="185649" w="1326781">
                  <a:moveTo>
                    <a:pt x="92825" y="0"/>
                  </a:moveTo>
                  <a:lnTo>
                    <a:pt x="1233957" y="0"/>
                  </a:lnTo>
                  <a:cubicBezTo>
                    <a:pt x="1285222" y="0"/>
                    <a:pt x="1326781" y="41559"/>
                    <a:pt x="1326781" y="92825"/>
                  </a:cubicBezTo>
                  <a:lnTo>
                    <a:pt x="1326781" y="92825"/>
                  </a:lnTo>
                  <a:cubicBezTo>
                    <a:pt x="1326781" y="117443"/>
                    <a:pt x="1317002" y="141053"/>
                    <a:pt x="1299594" y="158461"/>
                  </a:cubicBezTo>
                  <a:cubicBezTo>
                    <a:pt x="1282186" y="175869"/>
                    <a:pt x="1258575" y="185649"/>
                    <a:pt x="1233957"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5" id="5"/>
            <p:cNvSpPr txBox="true"/>
            <p:nvPr/>
          </p:nvSpPr>
          <p:spPr>
            <a:xfrm>
              <a:off x="0" y="-38100"/>
              <a:ext cx="1326781" cy="223749"/>
            </a:xfrm>
            <a:prstGeom prst="rect">
              <a:avLst/>
            </a:prstGeom>
          </p:spPr>
          <p:txBody>
            <a:bodyPr anchor="ctr" rtlCol="false" tIns="50800" lIns="50800" bIns="50800" rIns="50800"/>
            <a:lstStyle/>
            <a:p>
              <a:pPr algn="ctr">
                <a:lnSpc>
                  <a:spcPts val="2520"/>
                </a:lnSpc>
              </a:pPr>
            </a:p>
          </p:txBody>
        </p:sp>
      </p:grpSp>
      <p:sp>
        <p:nvSpPr>
          <p:cNvPr name="Freeform 6" id="6"/>
          <p:cNvSpPr/>
          <p:nvPr/>
        </p:nvSpPr>
        <p:spPr>
          <a:xfrm flipH="true" flipV="false" rot="-1890531">
            <a:off x="374516" y="1760154"/>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857250" y="394703"/>
            <a:ext cx="1665947" cy="614633"/>
            <a:chOff x="0" y="0"/>
            <a:chExt cx="438768" cy="161879"/>
          </a:xfrm>
        </p:grpSpPr>
        <p:sp>
          <p:nvSpPr>
            <p:cNvPr name="Freeform 8" id="8"/>
            <p:cNvSpPr/>
            <p:nvPr/>
          </p:nvSpPr>
          <p:spPr>
            <a:xfrm flipH="false" flipV="false" rot="0">
              <a:off x="0" y="0"/>
              <a:ext cx="438768" cy="161879"/>
            </a:xfrm>
            <a:custGeom>
              <a:avLst/>
              <a:gdLst/>
              <a:ahLst/>
              <a:cxnLst/>
              <a:rect r="r" b="b" t="t" l="l"/>
              <a:pathLst>
                <a:path h="161879" w="438768">
                  <a:moveTo>
                    <a:pt x="80939" y="0"/>
                  </a:moveTo>
                  <a:lnTo>
                    <a:pt x="357828" y="0"/>
                  </a:lnTo>
                  <a:cubicBezTo>
                    <a:pt x="379295" y="0"/>
                    <a:pt x="399882" y="8528"/>
                    <a:pt x="415061" y="23707"/>
                  </a:cubicBezTo>
                  <a:cubicBezTo>
                    <a:pt x="430240" y="38886"/>
                    <a:pt x="438768" y="59473"/>
                    <a:pt x="438768" y="80939"/>
                  </a:cubicBezTo>
                  <a:lnTo>
                    <a:pt x="438768" y="80939"/>
                  </a:lnTo>
                  <a:cubicBezTo>
                    <a:pt x="438768" y="102406"/>
                    <a:pt x="430240" y="122993"/>
                    <a:pt x="415061" y="138172"/>
                  </a:cubicBezTo>
                  <a:cubicBezTo>
                    <a:pt x="399882" y="153351"/>
                    <a:pt x="379295" y="161879"/>
                    <a:pt x="357828"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438768"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ReactJS </a:t>
              </a:r>
              <a:r>
                <a:rPr lang="en-US" sz="1600">
                  <a:solidFill>
                    <a:srgbClr val="1D1D1D"/>
                  </a:solidFill>
                  <a:latin typeface="TT Fors Bold"/>
                  <a:ea typeface="TT Fors Bold"/>
                  <a:cs typeface="TT Fors Bold"/>
                  <a:sym typeface="TT Fors Bold"/>
                </a:rPr>
                <a:t> +</a:t>
              </a:r>
            </a:p>
          </p:txBody>
        </p:sp>
      </p:grpSp>
      <p:grpSp>
        <p:nvGrpSpPr>
          <p:cNvPr name="Group 10" id="10"/>
          <p:cNvGrpSpPr/>
          <p:nvPr/>
        </p:nvGrpSpPr>
        <p:grpSpPr>
          <a:xfrm rot="0">
            <a:off x="2665779" y="394703"/>
            <a:ext cx="1891643" cy="614633"/>
            <a:chOff x="0" y="0"/>
            <a:chExt cx="498210" cy="161879"/>
          </a:xfrm>
        </p:grpSpPr>
        <p:sp>
          <p:nvSpPr>
            <p:cNvPr name="Freeform 11" id="11"/>
            <p:cNvSpPr/>
            <p:nvPr/>
          </p:nvSpPr>
          <p:spPr>
            <a:xfrm flipH="false" flipV="false" rot="0">
              <a:off x="0" y="0"/>
              <a:ext cx="498210" cy="161879"/>
            </a:xfrm>
            <a:custGeom>
              <a:avLst/>
              <a:gdLst/>
              <a:ahLst/>
              <a:cxnLst/>
              <a:rect r="r" b="b" t="t" l="l"/>
              <a:pathLst>
                <a:path h="161879" w="498210">
                  <a:moveTo>
                    <a:pt x="80939" y="0"/>
                  </a:moveTo>
                  <a:lnTo>
                    <a:pt x="417271" y="0"/>
                  </a:lnTo>
                  <a:cubicBezTo>
                    <a:pt x="461973" y="0"/>
                    <a:pt x="498210" y="36238"/>
                    <a:pt x="498210" y="80939"/>
                  </a:cubicBezTo>
                  <a:lnTo>
                    <a:pt x="498210" y="80939"/>
                  </a:lnTo>
                  <a:cubicBezTo>
                    <a:pt x="498210" y="102406"/>
                    <a:pt x="489683" y="122993"/>
                    <a:pt x="474504" y="138172"/>
                  </a:cubicBezTo>
                  <a:cubicBezTo>
                    <a:pt x="459325" y="153351"/>
                    <a:pt x="438738" y="161879"/>
                    <a:pt x="417271"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2" id="12"/>
            <p:cNvSpPr txBox="true"/>
            <p:nvPr/>
          </p:nvSpPr>
          <p:spPr>
            <a:xfrm>
              <a:off x="0" y="-38100"/>
              <a:ext cx="4982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Tailwind CSS +</a:t>
              </a:r>
            </a:p>
          </p:txBody>
        </p:sp>
      </p:grpSp>
      <p:grpSp>
        <p:nvGrpSpPr>
          <p:cNvPr name="Group 13" id="13"/>
          <p:cNvGrpSpPr/>
          <p:nvPr/>
        </p:nvGrpSpPr>
        <p:grpSpPr>
          <a:xfrm rot="0">
            <a:off x="4700297" y="394703"/>
            <a:ext cx="1454041" cy="614633"/>
            <a:chOff x="0" y="0"/>
            <a:chExt cx="382957" cy="161879"/>
          </a:xfrm>
        </p:grpSpPr>
        <p:sp>
          <p:nvSpPr>
            <p:cNvPr name="Freeform 14" id="14"/>
            <p:cNvSpPr/>
            <p:nvPr/>
          </p:nvSpPr>
          <p:spPr>
            <a:xfrm flipH="false" flipV="false" rot="0">
              <a:off x="0" y="0"/>
              <a:ext cx="382957" cy="161879"/>
            </a:xfrm>
            <a:custGeom>
              <a:avLst/>
              <a:gdLst/>
              <a:ahLst/>
              <a:cxnLst/>
              <a:rect r="r" b="b" t="t" l="l"/>
              <a:pathLst>
                <a:path h="161879" w="382957">
                  <a:moveTo>
                    <a:pt x="80939" y="0"/>
                  </a:moveTo>
                  <a:lnTo>
                    <a:pt x="302018" y="0"/>
                  </a:lnTo>
                  <a:cubicBezTo>
                    <a:pt x="323484" y="0"/>
                    <a:pt x="344072" y="8528"/>
                    <a:pt x="359251" y="23707"/>
                  </a:cubicBezTo>
                  <a:cubicBezTo>
                    <a:pt x="374430" y="38886"/>
                    <a:pt x="382957" y="59473"/>
                    <a:pt x="382957" y="80939"/>
                  </a:cubicBezTo>
                  <a:lnTo>
                    <a:pt x="382957" y="80939"/>
                  </a:lnTo>
                  <a:cubicBezTo>
                    <a:pt x="382957" y="102406"/>
                    <a:pt x="374430" y="122993"/>
                    <a:pt x="359251" y="138172"/>
                  </a:cubicBezTo>
                  <a:cubicBezTo>
                    <a:pt x="344072" y="153351"/>
                    <a:pt x="323484" y="161879"/>
                    <a:pt x="302018"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5" id="15"/>
            <p:cNvSpPr txBox="true"/>
            <p:nvPr/>
          </p:nvSpPr>
          <p:spPr>
            <a:xfrm>
              <a:off x="0" y="-38100"/>
              <a:ext cx="382957"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GraphQL+</a:t>
              </a:r>
            </a:p>
          </p:txBody>
        </p:sp>
      </p:grpSp>
      <p:grpSp>
        <p:nvGrpSpPr>
          <p:cNvPr name="Group 16" id="16"/>
          <p:cNvGrpSpPr/>
          <p:nvPr/>
        </p:nvGrpSpPr>
        <p:grpSpPr>
          <a:xfrm rot="0">
            <a:off x="6297213" y="394703"/>
            <a:ext cx="1454041" cy="614633"/>
            <a:chOff x="0" y="0"/>
            <a:chExt cx="382957" cy="161879"/>
          </a:xfrm>
        </p:grpSpPr>
        <p:sp>
          <p:nvSpPr>
            <p:cNvPr name="Freeform 17" id="17"/>
            <p:cNvSpPr/>
            <p:nvPr/>
          </p:nvSpPr>
          <p:spPr>
            <a:xfrm flipH="false" flipV="false" rot="0">
              <a:off x="0" y="0"/>
              <a:ext cx="382957" cy="161879"/>
            </a:xfrm>
            <a:custGeom>
              <a:avLst/>
              <a:gdLst/>
              <a:ahLst/>
              <a:cxnLst/>
              <a:rect r="r" b="b" t="t" l="l"/>
              <a:pathLst>
                <a:path h="161879" w="382957">
                  <a:moveTo>
                    <a:pt x="80939" y="0"/>
                  </a:moveTo>
                  <a:lnTo>
                    <a:pt x="302018" y="0"/>
                  </a:lnTo>
                  <a:cubicBezTo>
                    <a:pt x="323484" y="0"/>
                    <a:pt x="344072" y="8528"/>
                    <a:pt x="359251" y="23707"/>
                  </a:cubicBezTo>
                  <a:cubicBezTo>
                    <a:pt x="374430" y="38886"/>
                    <a:pt x="382957" y="59473"/>
                    <a:pt x="382957" y="80939"/>
                  </a:cubicBezTo>
                  <a:lnTo>
                    <a:pt x="382957" y="80939"/>
                  </a:lnTo>
                  <a:cubicBezTo>
                    <a:pt x="382957" y="102406"/>
                    <a:pt x="374430" y="122993"/>
                    <a:pt x="359251" y="138172"/>
                  </a:cubicBezTo>
                  <a:cubicBezTo>
                    <a:pt x="344072" y="153351"/>
                    <a:pt x="323484" y="161879"/>
                    <a:pt x="302018"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8" id="18"/>
            <p:cNvSpPr txBox="true"/>
            <p:nvPr/>
          </p:nvSpPr>
          <p:spPr>
            <a:xfrm>
              <a:off x="0" y="-38100"/>
              <a:ext cx="382957"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NodeJS+</a:t>
              </a:r>
            </a:p>
          </p:txBody>
        </p:sp>
      </p:grpSp>
      <p:grpSp>
        <p:nvGrpSpPr>
          <p:cNvPr name="Group 19" id="19"/>
          <p:cNvGrpSpPr/>
          <p:nvPr/>
        </p:nvGrpSpPr>
        <p:grpSpPr>
          <a:xfrm rot="0">
            <a:off x="7894129" y="394703"/>
            <a:ext cx="1454041" cy="614633"/>
            <a:chOff x="0" y="0"/>
            <a:chExt cx="382957" cy="161879"/>
          </a:xfrm>
        </p:grpSpPr>
        <p:sp>
          <p:nvSpPr>
            <p:cNvPr name="Freeform 20" id="20"/>
            <p:cNvSpPr/>
            <p:nvPr/>
          </p:nvSpPr>
          <p:spPr>
            <a:xfrm flipH="false" flipV="false" rot="0">
              <a:off x="0" y="0"/>
              <a:ext cx="382957" cy="161879"/>
            </a:xfrm>
            <a:custGeom>
              <a:avLst/>
              <a:gdLst/>
              <a:ahLst/>
              <a:cxnLst/>
              <a:rect r="r" b="b" t="t" l="l"/>
              <a:pathLst>
                <a:path h="161879" w="382957">
                  <a:moveTo>
                    <a:pt x="80939" y="0"/>
                  </a:moveTo>
                  <a:lnTo>
                    <a:pt x="302018" y="0"/>
                  </a:lnTo>
                  <a:cubicBezTo>
                    <a:pt x="323484" y="0"/>
                    <a:pt x="344072" y="8528"/>
                    <a:pt x="359251" y="23707"/>
                  </a:cubicBezTo>
                  <a:cubicBezTo>
                    <a:pt x="374430" y="38886"/>
                    <a:pt x="382957" y="59473"/>
                    <a:pt x="382957" y="80939"/>
                  </a:cubicBezTo>
                  <a:lnTo>
                    <a:pt x="382957" y="80939"/>
                  </a:lnTo>
                  <a:cubicBezTo>
                    <a:pt x="382957" y="102406"/>
                    <a:pt x="374430" y="122993"/>
                    <a:pt x="359251" y="138172"/>
                  </a:cubicBezTo>
                  <a:cubicBezTo>
                    <a:pt x="344072" y="153351"/>
                    <a:pt x="323484" y="161879"/>
                    <a:pt x="302018"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21" id="21"/>
            <p:cNvSpPr txBox="true"/>
            <p:nvPr/>
          </p:nvSpPr>
          <p:spPr>
            <a:xfrm>
              <a:off x="0" y="-38100"/>
              <a:ext cx="382957"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MySQL+</a:t>
              </a:r>
            </a:p>
          </p:txBody>
        </p:sp>
      </p:grpSp>
      <p:sp>
        <p:nvSpPr>
          <p:cNvPr name="Freeform 22" id="22"/>
          <p:cNvSpPr/>
          <p:nvPr/>
        </p:nvSpPr>
        <p:spPr>
          <a:xfrm flipH="false" flipV="false" rot="0">
            <a:off x="19601" y="2137609"/>
            <a:ext cx="9361392" cy="6011783"/>
          </a:xfrm>
          <a:custGeom>
            <a:avLst/>
            <a:gdLst/>
            <a:ahLst/>
            <a:cxnLst/>
            <a:rect r="r" b="b" t="t" l="l"/>
            <a:pathLst>
              <a:path h="6011783" w="9361392">
                <a:moveTo>
                  <a:pt x="0" y="0"/>
                </a:moveTo>
                <a:lnTo>
                  <a:pt x="9361392" y="0"/>
                </a:lnTo>
                <a:lnTo>
                  <a:pt x="9361392" y="6011782"/>
                </a:lnTo>
                <a:lnTo>
                  <a:pt x="0" y="6011782"/>
                </a:lnTo>
                <a:lnTo>
                  <a:pt x="0" y="0"/>
                </a:lnTo>
                <a:close/>
              </a:path>
            </a:pathLst>
          </a:custGeom>
          <a:blipFill>
            <a:blip r:embed="rId5"/>
            <a:stretch>
              <a:fillRect l="-5581" t="0" r="-5581" b="0"/>
            </a:stretch>
          </a:blipFill>
        </p:spPr>
      </p:sp>
      <p:sp>
        <p:nvSpPr>
          <p:cNvPr name="TextBox 23" id="23"/>
          <p:cNvSpPr txBox="true"/>
          <p:nvPr/>
        </p:nvSpPr>
        <p:spPr>
          <a:xfrm rot="0">
            <a:off x="10084476" y="873019"/>
            <a:ext cx="4053402"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Go Monday</a:t>
            </a:r>
          </a:p>
        </p:txBody>
      </p:sp>
      <p:sp>
        <p:nvSpPr>
          <p:cNvPr name="TextBox 24" id="24"/>
          <p:cNvSpPr txBox="true"/>
          <p:nvPr/>
        </p:nvSpPr>
        <p:spPr>
          <a:xfrm rot="0">
            <a:off x="10084476" y="1839489"/>
            <a:ext cx="7593315" cy="323278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Our work with Go Monday, a leading company in career &amp; business consulting from sweden for creating a custom Career Counseling platform. This platform provides users with access to educational resources and expert advice tailored to their career needs. It includes a wide range of materials and consultancy services to help users with job searches, personal marketing, and business growth. The platform is designed to be user-friendly, making it easy to book consultations, manage appointments, and track progress, ensuring a smooth experience for those looking to advance their careers.</a:t>
            </a:r>
          </a:p>
        </p:txBody>
      </p:sp>
      <p:sp>
        <p:nvSpPr>
          <p:cNvPr name="TextBox 25" id="25"/>
          <p:cNvSpPr txBox="true"/>
          <p:nvPr/>
        </p:nvSpPr>
        <p:spPr>
          <a:xfrm rot="0">
            <a:off x="9975056" y="6058344"/>
            <a:ext cx="7999796" cy="281444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50+ certified counselors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2500+ Users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100+ guiding articles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10000+ Counselling Sessions.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35 services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Operated digitally &amp; open 365 days a year</a:t>
            </a:r>
          </a:p>
        </p:txBody>
      </p:sp>
      <p:sp>
        <p:nvSpPr>
          <p:cNvPr name="TextBox 26" id="26"/>
          <p:cNvSpPr txBox="true"/>
          <p:nvPr/>
        </p:nvSpPr>
        <p:spPr>
          <a:xfrm rot="0">
            <a:off x="10114298" y="5429694"/>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sp>
        <p:nvSpPr>
          <p:cNvPr name="TextBox 27" id="27"/>
          <p:cNvSpPr txBox="true"/>
          <p:nvPr/>
        </p:nvSpPr>
        <p:spPr>
          <a:xfrm rot="0">
            <a:off x="2080004" y="9270582"/>
            <a:ext cx="8148667"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6" tooltip="https://www.gomonday.se"/>
              </a:rPr>
              <a:t>https://www.gomonday.se</a:t>
            </a:r>
          </a:p>
        </p:txBody>
      </p:sp>
    </p:spTree>
  </p:cSld>
  <p:clrMapOvr>
    <a:masterClrMapping/>
  </p:clrMapOvr>
  <p:transition spd="slow">
    <p:push dir="u"/>
  </p:transition>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511028" y="910275"/>
            <a:ext cx="6375571" cy="6375571"/>
          </a:xfrm>
          <a:custGeom>
            <a:avLst/>
            <a:gdLst/>
            <a:ahLst/>
            <a:cxnLst/>
            <a:rect r="r" b="b" t="t" l="l"/>
            <a:pathLst>
              <a:path h="6375571" w="6375571">
                <a:moveTo>
                  <a:pt x="6375571" y="0"/>
                </a:moveTo>
                <a:lnTo>
                  <a:pt x="0" y="0"/>
                </a:lnTo>
                <a:lnTo>
                  <a:pt x="0" y="6375571"/>
                </a:lnTo>
                <a:lnTo>
                  <a:pt x="6375571" y="6375571"/>
                </a:lnTo>
                <a:lnTo>
                  <a:pt x="6375571"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838086" y="272268"/>
            <a:ext cx="1922090" cy="614633"/>
            <a:chOff x="0" y="0"/>
            <a:chExt cx="506230" cy="161879"/>
          </a:xfrm>
        </p:grpSpPr>
        <p:sp>
          <p:nvSpPr>
            <p:cNvPr name="Freeform 5" id="5"/>
            <p:cNvSpPr/>
            <p:nvPr/>
          </p:nvSpPr>
          <p:spPr>
            <a:xfrm flipH="false" flipV="false" rot="0">
              <a:off x="0" y="0"/>
              <a:ext cx="506230" cy="161879"/>
            </a:xfrm>
            <a:custGeom>
              <a:avLst/>
              <a:gdLst/>
              <a:ahLst/>
              <a:cxnLst/>
              <a:rect r="r" b="b" t="t" l="l"/>
              <a:pathLst>
                <a:path h="161879" w="506230">
                  <a:moveTo>
                    <a:pt x="80939" y="0"/>
                  </a:moveTo>
                  <a:lnTo>
                    <a:pt x="425290" y="0"/>
                  </a:lnTo>
                  <a:cubicBezTo>
                    <a:pt x="469992" y="0"/>
                    <a:pt x="506230" y="36238"/>
                    <a:pt x="506230" y="80939"/>
                  </a:cubicBezTo>
                  <a:lnTo>
                    <a:pt x="506230" y="80939"/>
                  </a:lnTo>
                  <a:cubicBezTo>
                    <a:pt x="506230" y="102406"/>
                    <a:pt x="497702" y="122993"/>
                    <a:pt x="482523" y="138172"/>
                  </a:cubicBezTo>
                  <a:cubicBezTo>
                    <a:pt x="467344" y="153351"/>
                    <a:pt x="446757" y="161879"/>
                    <a:pt x="42529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6" id="6"/>
            <p:cNvSpPr txBox="true"/>
            <p:nvPr/>
          </p:nvSpPr>
          <p:spPr>
            <a:xfrm>
              <a:off x="0" y="-38100"/>
              <a:ext cx="50623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Headless CMS+</a:t>
              </a:r>
            </a:p>
          </p:txBody>
        </p:sp>
      </p:grpSp>
      <p:grpSp>
        <p:nvGrpSpPr>
          <p:cNvPr name="Group 7" id="7"/>
          <p:cNvGrpSpPr/>
          <p:nvPr/>
        </p:nvGrpSpPr>
        <p:grpSpPr>
          <a:xfrm rot="0">
            <a:off x="3045927" y="272268"/>
            <a:ext cx="1916382" cy="614633"/>
            <a:chOff x="0" y="0"/>
            <a:chExt cx="504726" cy="161879"/>
          </a:xfrm>
        </p:grpSpPr>
        <p:sp>
          <p:nvSpPr>
            <p:cNvPr name="Freeform 8" id="8"/>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NuxtJS</a:t>
              </a:r>
            </a:p>
          </p:txBody>
        </p:sp>
      </p:grpSp>
      <p:grpSp>
        <p:nvGrpSpPr>
          <p:cNvPr name="Group 10" id="10"/>
          <p:cNvGrpSpPr/>
          <p:nvPr/>
        </p:nvGrpSpPr>
        <p:grpSpPr>
          <a:xfrm rot="0">
            <a:off x="5248059" y="299597"/>
            <a:ext cx="1916382" cy="614633"/>
            <a:chOff x="0" y="0"/>
            <a:chExt cx="504726" cy="161879"/>
          </a:xfrm>
        </p:grpSpPr>
        <p:sp>
          <p:nvSpPr>
            <p:cNvPr name="Freeform 11" id="11"/>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2" id="12"/>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Shopify</a:t>
              </a:r>
            </a:p>
          </p:txBody>
        </p:sp>
      </p:grpSp>
      <p:grpSp>
        <p:nvGrpSpPr>
          <p:cNvPr name="Group 13" id="13"/>
          <p:cNvGrpSpPr/>
          <p:nvPr/>
        </p:nvGrpSpPr>
        <p:grpSpPr>
          <a:xfrm rot="0">
            <a:off x="4034628" y="1257737"/>
            <a:ext cx="1916382" cy="614633"/>
            <a:chOff x="0" y="0"/>
            <a:chExt cx="504726" cy="161879"/>
          </a:xfrm>
        </p:grpSpPr>
        <p:sp>
          <p:nvSpPr>
            <p:cNvPr name="Freeform 14" id="14"/>
            <p:cNvSpPr/>
            <p:nvPr/>
          </p:nvSpPr>
          <p:spPr>
            <a:xfrm flipH="false" flipV="false" rot="0">
              <a:off x="0" y="0"/>
              <a:ext cx="504726" cy="161879"/>
            </a:xfrm>
            <a:custGeom>
              <a:avLst/>
              <a:gdLst/>
              <a:ahLst/>
              <a:cxnLst/>
              <a:rect r="r" b="b" t="t" l="l"/>
              <a:pathLst>
                <a:path h="161879" w="504726">
                  <a:moveTo>
                    <a:pt x="80939" y="0"/>
                  </a:moveTo>
                  <a:lnTo>
                    <a:pt x="423787" y="0"/>
                  </a:lnTo>
                  <a:cubicBezTo>
                    <a:pt x="468488" y="0"/>
                    <a:pt x="504726" y="36238"/>
                    <a:pt x="504726" y="80939"/>
                  </a:cubicBezTo>
                  <a:lnTo>
                    <a:pt x="504726" y="80939"/>
                  </a:lnTo>
                  <a:cubicBezTo>
                    <a:pt x="504726" y="102406"/>
                    <a:pt x="496198" y="122993"/>
                    <a:pt x="481019" y="138172"/>
                  </a:cubicBezTo>
                  <a:cubicBezTo>
                    <a:pt x="465840" y="153351"/>
                    <a:pt x="445253" y="161879"/>
                    <a:pt x="423787"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5" id="15"/>
            <p:cNvSpPr txBox="true"/>
            <p:nvPr/>
          </p:nvSpPr>
          <p:spPr>
            <a:xfrm>
              <a:off x="0" y="-38100"/>
              <a:ext cx="50472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Strapi</a:t>
              </a:r>
            </a:p>
          </p:txBody>
        </p:sp>
      </p:grpSp>
      <p:grpSp>
        <p:nvGrpSpPr>
          <p:cNvPr name="Group 16" id="16"/>
          <p:cNvGrpSpPr/>
          <p:nvPr/>
        </p:nvGrpSpPr>
        <p:grpSpPr>
          <a:xfrm rot="0">
            <a:off x="838086" y="1257737"/>
            <a:ext cx="2822099" cy="614633"/>
            <a:chOff x="0" y="0"/>
            <a:chExt cx="743269" cy="161879"/>
          </a:xfrm>
        </p:grpSpPr>
        <p:sp>
          <p:nvSpPr>
            <p:cNvPr name="Freeform 17" id="17"/>
            <p:cNvSpPr/>
            <p:nvPr/>
          </p:nvSpPr>
          <p:spPr>
            <a:xfrm flipH="false" flipV="false" rot="0">
              <a:off x="0" y="0"/>
              <a:ext cx="743269" cy="161879"/>
            </a:xfrm>
            <a:custGeom>
              <a:avLst/>
              <a:gdLst/>
              <a:ahLst/>
              <a:cxnLst/>
              <a:rect r="r" b="b" t="t" l="l"/>
              <a:pathLst>
                <a:path h="161879" w="743269">
                  <a:moveTo>
                    <a:pt x="80939" y="0"/>
                  </a:moveTo>
                  <a:lnTo>
                    <a:pt x="662329" y="0"/>
                  </a:lnTo>
                  <a:cubicBezTo>
                    <a:pt x="683796" y="0"/>
                    <a:pt x="704383" y="8528"/>
                    <a:pt x="719562" y="23707"/>
                  </a:cubicBezTo>
                  <a:cubicBezTo>
                    <a:pt x="734741" y="38886"/>
                    <a:pt x="743269" y="59473"/>
                    <a:pt x="743269" y="80939"/>
                  </a:cubicBezTo>
                  <a:lnTo>
                    <a:pt x="743269" y="80939"/>
                  </a:lnTo>
                  <a:cubicBezTo>
                    <a:pt x="743269" y="102406"/>
                    <a:pt x="734741" y="122993"/>
                    <a:pt x="719562" y="138172"/>
                  </a:cubicBezTo>
                  <a:cubicBezTo>
                    <a:pt x="704383" y="153351"/>
                    <a:pt x="683796" y="161879"/>
                    <a:pt x="662329"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8" id="18"/>
            <p:cNvSpPr txBox="true"/>
            <p:nvPr/>
          </p:nvSpPr>
          <p:spPr>
            <a:xfrm>
              <a:off x="0" y="-38100"/>
              <a:ext cx="743269"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Google Tag Manager</a:t>
              </a:r>
            </a:p>
          </p:txBody>
        </p:sp>
      </p:grpSp>
      <p:sp>
        <p:nvSpPr>
          <p:cNvPr name="Freeform 19" id="19"/>
          <p:cNvSpPr/>
          <p:nvPr/>
        </p:nvSpPr>
        <p:spPr>
          <a:xfrm flipH="false" flipV="false" rot="0">
            <a:off x="667195" y="3459988"/>
            <a:ext cx="6720817" cy="4372504"/>
          </a:xfrm>
          <a:custGeom>
            <a:avLst/>
            <a:gdLst/>
            <a:ahLst/>
            <a:cxnLst/>
            <a:rect r="r" b="b" t="t" l="l"/>
            <a:pathLst>
              <a:path h="4372504" w="6720817">
                <a:moveTo>
                  <a:pt x="0" y="0"/>
                </a:moveTo>
                <a:lnTo>
                  <a:pt x="6720817" y="0"/>
                </a:lnTo>
                <a:lnTo>
                  <a:pt x="6720817" y="4372504"/>
                </a:lnTo>
                <a:lnTo>
                  <a:pt x="0" y="4372504"/>
                </a:lnTo>
                <a:lnTo>
                  <a:pt x="0" y="0"/>
                </a:lnTo>
                <a:close/>
              </a:path>
            </a:pathLst>
          </a:custGeom>
          <a:blipFill>
            <a:blip r:embed="rId5"/>
            <a:stretch>
              <a:fillRect l="-9902" t="0" r="-9902" b="-7188"/>
            </a:stretch>
          </a:blipFill>
        </p:spPr>
      </p:sp>
      <p:grpSp>
        <p:nvGrpSpPr>
          <p:cNvPr name="Group 20" id="20"/>
          <p:cNvGrpSpPr/>
          <p:nvPr/>
        </p:nvGrpSpPr>
        <p:grpSpPr>
          <a:xfrm rot="0">
            <a:off x="5156557" y="4234446"/>
            <a:ext cx="2029069" cy="2029061"/>
            <a:chOff x="0" y="0"/>
            <a:chExt cx="6350000" cy="6349975"/>
          </a:xfrm>
        </p:grpSpPr>
        <p:sp>
          <p:nvSpPr>
            <p:cNvPr name="Freeform 21" id="2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152745" t="-88487" r="-88676" b="-22574"/>
              </a:stretch>
            </a:blipFill>
            <a:ln w="57150" cap="sq">
              <a:solidFill>
                <a:srgbClr val="F59114"/>
              </a:solidFill>
              <a:prstDash val="solid"/>
              <a:miter/>
            </a:ln>
          </p:spPr>
        </p:sp>
      </p:grpSp>
      <p:sp>
        <p:nvSpPr>
          <p:cNvPr name="Freeform 22" id="22"/>
          <p:cNvSpPr/>
          <p:nvPr/>
        </p:nvSpPr>
        <p:spPr>
          <a:xfrm flipH="false" flipV="false" rot="-817561">
            <a:off x="4110383" y="5946511"/>
            <a:ext cx="1036427" cy="766956"/>
          </a:xfrm>
          <a:custGeom>
            <a:avLst/>
            <a:gdLst/>
            <a:ahLst/>
            <a:cxnLst/>
            <a:rect r="r" b="b" t="t" l="l"/>
            <a:pathLst>
              <a:path h="766956" w="1036427">
                <a:moveTo>
                  <a:pt x="0" y="0"/>
                </a:moveTo>
                <a:lnTo>
                  <a:pt x="1036428" y="0"/>
                </a:lnTo>
                <a:lnTo>
                  <a:pt x="1036428" y="766956"/>
                </a:lnTo>
                <a:lnTo>
                  <a:pt x="0" y="76695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grpSp>
        <p:nvGrpSpPr>
          <p:cNvPr name="Group 23" id="23"/>
          <p:cNvGrpSpPr/>
          <p:nvPr/>
        </p:nvGrpSpPr>
        <p:grpSpPr>
          <a:xfrm rot="0">
            <a:off x="7615698" y="3588840"/>
            <a:ext cx="3504698" cy="4114800"/>
            <a:chOff x="0" y="0"/>
            <a:chExt cx="4672930" cy="5486400"/>
          </a:xfrm>
        </p:grpSpPr>
        <p:sp>
          <p:nvSpPr>
            <p:cNvPr name="Freeform 24" id="24"/>
            <p:cNvSpPr/>
            <p:nvPr/>
          </p:nvSpPr>
          <p:spPr>
            <a:xfrm flipH="false" flipV="false" rot="0">
              <a:off x="0" y="0"/>
              <a:ext cx="4672930" cy="5486400"/>
            </a:xfrm>
            <a:custGeom>
              <a:avLst/>
              <a:gdLst/>
              <a:ahLst/>
              <a:cxnLst/>
              <a:rect r="r" b="b" t="t" l="l"/>
              <a:pathLst>
                <a:path h="5486400" w="4672930">
                  <a:moveTo>
                    <a:pt x="0" y="0"/>
                  </a:moveTo>
                  <a:lnTo>
                    <a:pt x="4672930" y="0"/>
                  </a:lnTo>
                  <a:lnTo>
                    <a:pt x="4672930" y="5486400"/>
                  </a:lnTo>
                  <a:lnTo>
                    <a:pt x="0" y="54864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5" id="25"/>
            <p:cNvSpPr txBox="true"/>
            <p:nvPr/>
          </p:nvSpPr>
          <p:spPr>
            <a:xfrm rot="0">
              <a:off x="341048" y="211456"/>
              <a:ext cx="926942" cy="301380"/>
            </a:xfrm>
            <a:prstGeom prst="rect">
              <a:avLst/>
            </a:prstGeom>
          </p:spPr>
          <p:txBody>
            <a:bodyPr anchor="t" rtlCol="false" tIns="0" lIns="0" bIns="0" rIns="0">
              <a:spAutoFit/>
            </a:bodyPr>
            <a:lstStyle/>
            <a:p>
              <a:pPr algn="l">
                <a:lnSpc>
                  <a:spcPts val="1724"/>
                </a:lnSpc>
              </a:pPr>
              <a:r>
                <a:rPr lang="en-US" sz="1567">
                  <a:solidFill>
                    <a:srgbClr val="FFFFFF"/>
                  </a:solidFill>
                  <a:latin typeface="TT Fors"/>
                  <a:ea typeface="TT Fors"/>
                  <a:cs typeface="TT Fors"/>
                  <a:sym typeface="TT Fors"/>
                </a:rPr>
                <a:t>Shopify</a:t>
              </a:r>
            </a:p>
          </p:txBody>
        </p:sp>
        <p:sp>
          <p:nvSpPr>
            <p:cNvPr name="TextBox 26" id="26"/>
            <p:cNvSpPr txBox="true"/>
            <p:nvPr/>
          </p:nvSpPr>
          <p:spPr>
            <a:xfrm rot="0">
              <a:off x="2968928" y="211456"/>
              <a:ext cx="1430756" cy="301380"/>
            </a:xfrm>
            <a:prstGeom prst="rect">
              <a:avLst/>
            </a:prstGeom>
          </p:spPr>
          <p:txBody>
            <a:bodyPr anchor="t" rtlCol="false" tIns="0" lIns="0" bIns="0" rIns="0">
              <a:spAutoFit/>
            </a:bodyPr>
            <a:lstStyle/>
            <a:p>
              <a:pPr algn="l">
                <a:lnSpc>
                  <a:spcPts val="1724"/>
                </a:lnSpc>
              </a:pPr>
              <a:r>
                <a:rPr lang="en-US" sz="1567">
                  <a:solidFill>
                    <a:srgbClr val="FFFFFF"/>
                  </a:solidFill>
                  <a:latin typeface="TT Fors"/>
                  <a:ea typeface="TT Fors"/>
                  <a:cs typeface="TT Fors"/>
                  <a:sym typeface="TT Fors"/>
                </a:rPr>
                <a:t>Strapi CMS</a:t>
              </a:r>
            </a:p>
          </p:txBody>
        </p:sp>
        <p:sp>
          <p:nvSpPr>
            <p:cNvPr name="TextBox 27" id="27"/>
            <p:cNvSpPr txBox="true"/>
            <p:nvPr/>
          </p:nvSpPr>
          <p:spPr>
            <a:xfrm rot="0">
              <a:off x="1673228" y="2371803"/>
              <a:ext cx="1362730" cy="575816"/>
            </a:xfrm>
            <a:prstGeom prst="rect">
              <a:avLst/>
            </a:prstGeom>
          </p:spPr>
          <p:txBody>
            <a:bodyPr anchor="t" rtlCol="false" tIns="0" lIns="0" bIns="0" rIns="0">
              <a:spAutoFit/>
            </a:bodyPr>
            <a:lstStyle/>
            <a:p>
              <a:pPr algn="ctr">
                <a:lnSpc>
                  <a:spcPts val="1724"/>
                </a:lnSpc>
              </a:pPr>
              <a:r>
                <a:rPr lang="en-US" sz="1567">
                  <a:solidFill>
                    <a:srgbClr val="FFFFFF"/>
                  </a:solidFill>
                  <a:latin typeface="TT Fors"/>
                  <a:ea typeface="TT Fors"/>
                  <a:cs typeface="TT Fors"/>
                  <a:sym typeface="TT Fors"/>
                </a:rPr>
                <a:t>Headless Framework</a:t>
              </a:r>
            </a:p>
          </p:txBody>
        </p:sp>
        <p:sp>
          <p:nvSpPr>
            <p:cNvPr name="TextBox 28" id="28"/>
            <p:cNvSpPr txBox="true"/>
            <p:nvPr/>
          </p:nvSpPr>
          <p:spPr>
            <a:xfrm rot="0">
              <a:off x="1242590" y="4992553"/>
              <a:ext cx="2249407" cy="301380"/>
            </a:xfrm>
            <a:prstGeom prst="rect">
              <a:avLst/>
            </a:prstGeom>
          </p:spPr>
          <p:txBody>
            <a:bodyPr anchor="t" rtlCol="false" tIns="0" lIns="0" bIns="0" rIns="0">
              <a:spAutoFit/>
            </a:bodyPr>
            <a:lstStyle/>
            <a:p>
              <a:pPr algn="l">
                <a:lnSpc>
                  <a:spcPts val="1724"/>
                </a:lnSpc>
              </a:pPr>
              <a:r>
                <a:rPr lang="en-US" sz="1567">
                  <a:solidFill>
                    <a:srgbClr val="FFFFFF"/>
                  </a:solidFill>
                  <a:latin typeface="TT Fors"/>
                  <a:ea typeface="TT Fors"/>
                  <a:cs typeface="TT Fors"/>
                  <a:sym typeface="TT Fors"/>
                </a:rPr>
                <a:t>Nuxtjs Framework</a:t>
              </a:r>
            </a:p>
          </p:txBody>
        </p:sp>
      </p:grpSp>
      <p:sp>
        <p:nvSpPr>
          <p:cNvPr name="TextBox 29" id="29"/>
          <p:cNvSpPr txBox="true"/>
          <p:nvPr/>
        </p:nvSpPr>
        <p:spPr>
          <a:xfrm rot="0">
            <a:off x="11373177" y="1186593"/>
            <a:ext cx="3850161"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Lidkahome</a:t>
            </a:r>
          </a:p>
        </p:txBody>
      </p:sp>
      <p:sp>
        <p:nvSpPr>
          <p:cNvPr name="TextBox 30" id="30"/>
          <p:cNvSpPr txBox="true"/>
          <p:nvPr/>
        </p:nvSpPr>
        <p:spPr>
          <a:xfrm rot="0">
            <a:off x="11373177" y="2168452"/>
            <a:ext cx="6326969" cy="323278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iFlair played a crucial role in developing the Lideka Home eCommerce website, delivering a sophisticated and high-performance webshop tailored for home decor enthusiasts. Our team’s expertise in utilizing modern technologies and integrating various systems was pivotal in creating an exceptional online shopping experience. We utilized NuxtJS for frontend development, which allowed us to build a responsive and dynamic user interface that ensures a smooth and engaging browsing experience.</a:t>
            </a:r>
          </a:p>
        </p:txBody>
      </p:sp>
      <p:sp>
        <p:nvSpPr>
          <p:cNvPr name="TextBox 31" id="31"/>
          <p:cNvSpPr txBox="true"/>
          <p:nvPr/>
        </p:nvSpPr>
        <p:spPr>
          <a:xfrm rot="0">
            <a:off x="11192202" y="6368118"/>
            <a:ext cx="6952714" cy="281444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Headless CMS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Integration with Shopify for Product feeds.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Integrated Strapi for managing the Content</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Developed Custom booking engine &amp; Cart Management.</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Klarna Payment integrations</a:t>
            </a:r>
          </a:p>
        </p:txBody>
      </p:sp>
      <p:sp>
        <p:nvSpPr>
          <p:cNvPr name="TextBox 32" id="32"/>
          <p:cNvSpPr txBox="true"/>
          <p:nvPr/>
        </p:nvSpPr>
        <p:spPr>
          <a:xfrm rot="0">
            <a:off x="11331443" y="5739468"/>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33" id="33"/>
          <p:cNvGrpSpPr/>
          <p:nvPr/>
        </p:nvGrpSpPr>
        <p:grpSpPr>
          <a:xfrm rot="0">
            <a:off x="1815441" y="9111496"/>
            <a:ext cx="5037623" cy="704887"/>
            <a:chOff x="0" y="0"/>
            <a:chExt cx="1326781" cy="185649"/>
          </a:xfrm>
        </p:grpSpPr>
        <p:sp>
          <p:nvSpPr>
            <p:cNvPr name="Freeform 34" id="34"/>
            <p:cNvSpPr/>
            <p:nvPr/>
          </p:nvSpPr>
          <p:spPr>
            <a:xfrm flipH="false" flipV="false" rot="0">
              <a:off x="0" y="0"/>
              <a:ext cx="1326781" cy="185649"/>
            </a:xfrm>
            <a:custGeom>
              <a:avLst/>
              <a:gdLst/>
              <a:ahLst/>
              <a:cxnLst/>
              <a:rect r="r" b="b" t="t" l="l"/>
              <a:pathLst>
                <a:path h="185649" w="1326781">
                  <a:moveTo>
                    <a:pt x="92825" y="0"/>
                  </a:moveTo>
                  <a:lnTo>
                    <a:pt x="1233957" y="0"/>
                  </a:lnTo>
                  <a:cubicBezTo>
                    <a:pt x="1285222" y="0"/>
                    <a:pt x="1326781" y="41559"/>
                    <a:pt x="1326781" y="92825"/>
                  </a:cubicBezTo>
                  <a:lnTo>
                    <a:pt x="1326781" y="92825"/>
                  </a:lnTo>
                  <a:cubicBezTo>
                    <a:pt x="1326781" y="117443"/>
                    <a:pt x="1317002" y="141053"/>
                    <a:pt x="1299594" y="158461"/>
                  </a:cubicBezTo>
                  <a:cubicBezTo>
                    <a:pt x="1282186" y="175869"/>
                    <a:pt x="1258575" y="185649"/>
                    <a:pt x="1233957"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35" id="35"/>
            <p:cNvSpPr txBox="true"/>
            <p:nvPr/>
          </p:nvSpPr>
          <p:spPr>
            <a:xfrm>
              <a:off x="0" y="-38100"/>
              <a:ext cx="1326781" cy="223749"/>
            </a:xfrm>
            <a:prstGeom prst="rect">
              <a:avLst/>
            </a:prstGeom>
          </p:spPr>
          <p:txBody>
            <a:bodyPr anchor="ctr" rtlCol="false" tIns="50800" lIns="50800" bIns="50800" rIns="50800"/>
            <a:lstStyle/>
            <a:p>
              <a:pPr algn="ctr">
                <a:lnSpc>
                  <a:spcPts val="2520"/>
                </a:lnSpc>
              </a:pPr>
            </a:p>
          </p:txBody>
        </p:sp>
      </p:grpSp>
      <p:sp>
        <p:nvSpPr>
          <p:cNvPr name="TextBox 36" id="36"/>
          <p:cNvSpPr txBox="true"/>
          <p:nvPr/>
        </p:nvSpPr>
        <p:spPr>
          <a:xfrm rot="0">
            <a:off x="2366083" y="9270582"/>
            <a:ext cx="3936338"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11" tooltip="https://lidekahome.nl"/>
              </a:rPr>
              <a:t>https://lidekahome.nl</a:t>
            </a:r>
          </a:p>
        </p:txBody>
      </p:sp>
    </p:spTree>
  </p:cSld>
  <p:clrMapOvr>
    <a:masterClrMapping/>
  </p:clrMapOvr>
  <p:transition spd="slow">
    <p:push dir="u"/>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133058" y="1016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8969967" y="2180415"/>
            <a:ext cx="7740225" cy="28708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iFlair developed the Aktiv Miljö eCommerce webshop with a focus on delivering superior user experience. Our team designed a custom theme and developed six plugins to address specific business needs. Additionally, we integrated a secure payment gateway, optimized the site for search engine visibility, and ensured mobile responsiveness. This comprehensive approach resulted in a robust, user-friendly webshop that aligns with Aktiv Miljö’s business goals and commitment to sustainability.</a:t>
            </a:r>
          </a:p>
        </p:txBody>
      </p:sp>
      <p:grpSp>
        <p:nvGrpSpPr>
          <p:cNvPr name="Group 5" id="5"/>
          <p:cNvGrpSpPr/>
          <p:nvPr/>
        </p:nvGrpSpPr>
        <p:grpSpPr>
          <a:xfrm rot="0">
            <a:off x="953356" y="952500"/>
            <a:ext cx="2492306" cy="614633"/>
            <a:chOff x="0" y="0"/>
            <a:chExt cx="656410" cy="161879"/>
          </a:xfrm>
        </p:grpSpPr>
        <p:sp>
          <p:nvSpPr>
            <p:cNvPr name="Freeform 6" id="6"/>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7" id="7"/>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WooCommerce</a:t>
              </a:r>
            </a:p>
          </p:txBody>
        </p:sp>
      </p:grpSp>
      <p:sp>
        <p:nvSpPr>
          <p:cNvPr name="Freeform 8" id="8"/>
          <p:cNvSpPr/>
          <p:nvPr/>
        </p:nvSpPr>
        <p:spPr>
          <a:xfrm flipH="false" flipV="false" rot="0">
            <a:off x="0" y="2776638"/>
            <a:ext cx="8223720" cy="4750852"/>
          </a:xfrm>
          <a:custGeom>
            <a:avLst/>
            <a:gdLst/>
            <a:ahLst/>
            <a:cxnLst/>
            <a:rect r="r" b="b" t="t" l="l"/>
            <a:pathLst>
              <a:path h="4750852" w="8223720">
                <a:moveTo>
                  <a:pt x="0" y="0"/>
                </a:moveTo>
                <a:lnTo>
                  <a:pt x="8223720" y="0"/>
                </a:lnTo>
                <a:lnTo>
                  <a:pt x="8223720" y="4750851"/>
                </a:lnTo>
                <a:lnTo>
                  <a:pt x="0" y="4750851"/>
                </a:lnTo>
                <a:lnTo>
                  <a:pt x="0" y="0"/>
                </a:lnTo>
                <a:close/>
              </a:path>
            </a:pathLst>
          </a:custGeom>
          <a:blipFill>
            <a:blip r:embed="rId5"/>
            <a:stretch>
              <a:fillRect l="0" t="0" r="0" b="0"/>
            </a:stretch>
          </a:blipFill>
        </p:spPr>
      </p:sp>
      <p:grpSp>
        <p:nvGrpSpPr>
          <p:cNvPr name="Group 9" id="9"/>
          <p:cNvGrpSpPr/>
          <p:nvPr/>
        </p:nvGrpSpPr>
        <p:grpSpPr>
          <a:xfrm rot="0">
            <a:off x="4157182" y="1567133"/>
            <a:ext cx="4494980" cy="4494962"/>
            <a:chOff x="0" y="0"/>
            <a:chExt cx="6350000" cy="6349975"/>
          </a:xfrm>
        </p:grpSpPr>
        <p:sp>
          <p:nvSpPr>
            <p:cNvPr name="Freeform 10" id="10"/>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96134" t="-21111" r="-35481" b="-30128"/>
              </a:stretch>
            </a:blipFill>
            <a:ln w="57150" cap="sq">
              <a:solidFill>
                <a:srgbClr val="F59114"/>
              </a:solidFill>
              <a:prstDash val="solid"/>
              <a:miter/>
            </a:ln>
          </p:spPr>
        </p:sp>
      </p:grpSp>
      <p:sp>
        <p:nvSpPr>
          <p:cNvPr name="TextBox 11" id="11"/>
          <p:cNvSpPr txBox="true"/>
          <p:nvPr/>
        </p:nvSpPr>
        <p:spPr>
          <a:xfrm rot="0">
            <a:off x="9144000" y="6332224"/>
            <a:ext cx="5748512" cy="329069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10000+ Products Management </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100000+ Quotations Management</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200000+ Transactions, orders &amp; Invoices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User-Mode-Based Price Customization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Outlook Calendar Integration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Cross Platform Support</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WordPress blocks and components</a:t>
            </a:r>
          </a:p>
        </p:txBody>
      </p:sp>
      <p:sp>
        <p:nvSpPr>
          <p:cNvPr name="TextBox 12" id="12"/>
          <p:cNvSpPr txBox="true"/>
          <p:nvPr/>
        </p:nvSpPr>
        <p:spPr>
          <a:xfrm rot="0">
            <a:off x="8754758" y="1076325"/>
            <a:ext cx="6976079"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Aktiv Miljö Enterprise</a:t>
            </a:r>
          </a:p>
        </p:txBody>
      </p:sp>
      <p:sp>
        <p:nvSpPr>
          <p:cNvPr name="TextBox 13" id="13"/>
          <p:cNvSpPr txBox="true"/>
          <p:nvPr/>
        </p:nvSpPr>
        <p:spPr>
          <a:xfrm rot="0">
            <a:off x="8969967" y="5801053"/>
            <a:ext cx="2874256"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sp>
        <p:nvSpPr>
          <p:cNvPr name="Freeform 14" id="14"/>
          <p:cNvSpPr/>
          <p:nvPr/>
        </p:nvSpPr>
        <p:spPr>
          <a:xfrm flipH="false" flipV="false" rot="-697697">
            <a:off x="2817063" y="2692080"/>
            <a:ext cx="2097606" cy="1552229"/>
          </a:xfrm>
          <a:custGeom>
            <a:avLst/>
            <a:gdLst/>
            <a:ahLst/>
            <a:cxnLst/>
            <a:rect r="r" b="b" t="t" l="l"/>
            <a:pathLst>
              <a:path h="1552229" w="2097606">
                <a:moveTo>
                  <a:pt x="0" y="0"/>
                </a:moveTo>
                <a:lnTo>
                  <a:pt x="2097606" y="0"/>
                </a:lnTo>
                <a:lnTo>
                  <a:pt x="2097606" y="1552229"/>
                </a:lnTo>
                <a:lnTo>
                  <a:pt x="0" y="155222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grpSp>
        <p:nvGrpSpPr>
          <p:cNvPr name="Group 15" id="15"/>
          <p:cNvGrpSpPr/>
          <p:nvPr/>
        </p:nvGrpSpPr>
        <p:grpSpPr>
          <a:xfrm rot="0">
            <a:off x="1815441" y="9111496"/>
            <a:ext cx="4112223" cy="704887"/>
            <a:chOff x="0" y="0"/>
            <a:chExt cx="1083055" cy="185649"/>
          </a:xfrm>
        </p:grpSpPr>
        <p:sp>
          <p:nvSpPr>
            <p:cNvPr name="Freeform 16" id="16"/>
            <p:cNvSpPr/>
            <p:nvPr/>
          </p:nvSpPr>
          <p:spPr>
            <a:xfrm flipH="false" flipV="false" rot="0">
              <a:off x="0" y="0"/>
              <a:ext cx="1083055" cy="185649"/>
            </a:xfrm>
            <a:custGeom>
              <a:avLst/>
              <a:gdLst/>
              <a:ahLst/>
              <a:cxnLst/>
              <a:rect r="r" b="b" t="t" l="l"/>
              <a:pathLst>
                <a:path h="185649" w="1083055">
                  <a:moveTo>
                    <a:pt x="92825" y="0"/>
                  </a:moveTo>
                  <a:lnTo>
                    <a:pt x="990230" y="0"/>
                  </a:lnTo>
                  <a:cubicBezTo>
                    <a:pt x="1014849" y="0"/>
                    <a:pt x="1038459" y="9780"/>
                    <a:pt x="1055867" y="27188"/>
                  </a:cubicBezTo>
                  <a:cubicBezTo>
                    <a:pt x="1073275" y="44596"/>
                    <a:pt x="1083055" y="68206"/>
                    <a:pt x="1083055" y="92825"/>
                  </a:cubicBezTo>
                  <a:lnTo>
                    <a:pt x="1083055" y="92825"/>
                  </a:lnTo>
                  <a:cubicBezTo>
                    <a:pt x="1083055" y="144090"/>
                    <a:pt x="1041496" y="185649"/>
                    <a:pt x="990230"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17" id="17"/>
            <p:cNvSpPr txBox="true"/>
            <p:nvPr/>
          </p:nvSpPr>
          <p:spPr>
            <a:xfrm>
              <a:off x="0" y="-38100"/>
              <a:ext cx="1083055" cy="223749"/>
            </a:xfrm>
            <a:prstGeom prst="rect">
              <a:avLst/>
            </a:prstGeom>
          </p:spPr>
          <p:txBody>
            <a:bodyPr anchor="ctr" rtlCol="false" tIns="50800" lIns="50800" bIns="50800" rIns="50800"/>
            <a:lstStyle/>
            <a:p>
              <a:pPr algn="ctr">
                <a:lnSpc>
                  <a:spcPts val="2520"/>
                </a:lnSpc>
              </a:pPr>
            </a:p>
          </p:txBody>
        </p:sp>
      </p:grpSp>
      <p:sp>
        <p:nvSpPr>
          <p:cNvPr name="TextBox 18" id="18"/>
          <p:cNvSpPr txBox="true"/>
          <p:nvPr/>
        </p:nvSpPr>
        <p:spPr>
          <a:xfrm rot="0">
            <a:off x="2143691" y="9270582"/>
            <a:ext cx="3936338"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hlinkClick r:id="rId9" tooltip="https://www.aktivmiljo.se"/>
              </a:rPr>
              <a:t>Reference: </a:t>
            </a:r>
            <a:r>
              <a:rPr lang="en-US" sz="1800" u="sng">
                <a:solidFill>
                  <a:srgbClr val="000000"/>
                </a:solidFill>
                <a:latin typeface="TT Fors Bold"/>
                <a:ea typeface="TT Fors Bold"/>
                <a:cs typeface="TT Fors Bold"/>
                <a:sym typeface="TT Fors Bold"/>
                <a:hlinkClick r:id="rId10" tooltip="https://www.aktivmiljo.se"/>
              </a:rPr>
              <a:t>www.aktivmiljo.se</a:t>
            </a:r>
          </a:p>
        </p:txBody>
      </p:sp>
    </p:spTree>
  </p:cSld>
  <p:clrMapOvr>
    <a:masterClrMapping/>
  </p:clrMapOvr>
  <p:transition spd="slow">
    <p:push dir="u"/>
  </p:transition>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133058" y="1016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837065" y="8538619"/>
            <a:ext cx="8542625" cy="922439"/>
            <a:chOff x="0" y="0"/>
            <a:chExt cx="2249910" cy="242947"/>
          </a:xfrm>
        </p:grpSpPr>
        <p:sp>
          <p:nvSpPr>
            <p:cNvPr name="Freeform 5" id="5"/>
            <p:cNvSpPr/>
            <p:nvPr/>
          </p:nvSpPr>
          <p:spPr>
            <a:xfrm flipH="false" flipV="false" rot="0">
              <a:off x="0" y="0"/>
              <a:ext cx="2249910" cy="242947"/>
            </a:xfrm>
            <a:custGeom>
              <a:avLst/>
              <a:gdLst/>
              <a:ahLst/>
              <a:cxnLst/>
              <a:rect r="r" b="b" t="t" l="l"/>
              <a:pathLst>
                <a:path h="242947" w="2249910">
                  <a:moveTo>
                    <a:pt x="90627" y="0"/>
                  </a:moveTo>
                  <a:lnTo>
                    <a:pt x="2159283" y="0"/>
                  </a:lnTo>
                  <a:cubicBezTo>
                    <a:pt x="2209335" y="0"/>
                    <a:pt x="2249910" y="40575"/>
                    <a:pt x="2249910" y="90627"/>
                  </a:cubicBezTo>
                  <a:lnTo>
                    <a:pt x="2249910" y="152320"/>
                  </a:lnTo>
                  <a:cubicBezTo>
                    <a:pt x="2249910" y="202372"/>
                    <a:pt x="2209335" y="242947"/>
                    <a:pt x="2159283" y="242947"/>
                  </a:cubicBezTo>
                  <a:lnTo>
                    <a:pt x="90627" y="242947"/>
                  </a:lnTo>
                  <a:cubicBezTo>
                    <a:pt x="40575" y="242947"/>
                    <a:pt x="0" y="202372"/>
                    <a:pt x="0" y="152320"/>
                  </a:cubicBezTo>
                  <a:lnTo>
                    <a:pt x="0" y="90627"/>
                  </a:lnTo>
                  <a:cubicBezTo>
                    <a:pt x="0" y="40575"/>
                    <a:pt x="40575" y="0"/>
                    <a:pt x="90627" y="0"/>
                  </a:cubicBezTo>
                  <a:close/>
                </a:path>
              </a:pathLst>
            </a:custGeom>
            <a:solidFill>
              <a:srgbClr val="F0E07F"/>
            </a:solidFill>
          </p:spPr>
        </p:sp>
        <p:sp>
          <p:nvSpPr>
            <p:cNvPr name="TextBox 6" id="6"/>
            <p:cNvSpPr txBox="true"/>
            <p:nvPr/>
          </p:nvSpPr>
          <p:spPr>
            <a:xfrm>
              <a:off x="0" y="-38100"/>
              <a:ext cx="2249910" cy="281047"/>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096580" y="8806481"/>
            <a:ext cx="8023596"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hlinkClick r:id="rId5" tooltip="https://wordpress.org/plugins/i%EF%AC%82air-woo-product-%EF%AC%81lters/"/>
              </a:rPr>
              <a:t>Reference: </a:t>
            </a:r>
            <a:r>
              <a:rPr lang="en-US" sz="1800" u="sng">
                <a:solidFill>
                  <a:srgbClr val="000000"/>
                </a:solidFill>
                <a:latin typeface="TT Fors Bold"/>
                <a:ea typeface="TT Fors Bold"/>
                <a:cs typeface="TT Fors Bold"/>
                <a:sym typeface="TT Fors Bold"/>
                <a:hlinkClick r:id="rId6" tooltip="https://wordpress.org/plugins/i%EF%AC%82air-woo-product-%EF%AC%81lters/"/>
              </a:rPr>
              <a:t>https://wordpress.org/plugins/iﬂair-woo-product-ﬁlters/</a:t>
            </a:r>
          </a:p>
        </p:txBody>
      </p:sp>
      <p:sp>
        <p:nvSpPr>
          <p:cNvPr name="Freeform 8" id="8"/>
          <p:cNvSpPr/>
          <p:nvPr/>
        </p:nvSpPr>
        <p:spPr>
          <a:xfrm flipH="false" flipV="false" rot="0">
            <a:off x="0" y="2384383"/>
            <a:ext cx="9144000" cy="5227374"/>
          </a:xfrm>
          <a:custGeom>
            <a:avLst/>
            <a:gdLst/>
            <a:ahLst/>
            <a:cxnLst/>
            <a:rect r="r" b="b" t="t" l="l"/>
            <a:pathLst>
              <a:path h="5227374" w="9144000">
                <a:moveTo>
                  <a:pt x="0" y="0"/>
                </a:moveTo>
                <a:lnTo>
                  <a:pt x="9144000" y="0"/>
                </a:lnTo>
                <a:lnTo>
                  <a:pt x="9144000" y="5227373"/>
                </a:lnTo>
                <a:lnTo>
                  <a:pt x="0" y="5227373"/>
                </a:lnTo>
                <a:lnTo>
                  <a:pt x="0" y="0"/>
                </a:lnTo>
                <a:close/>
              </a:path>
            </a:pathLst>
          </a:custGeom>
          <a:blipFill>
            <a:blip r:embed="rId7"/>
            <a:stretch>
              <a:fillRect l="-230" t="0" r="-230" b="0"/>
            </a:stretch>
          </a:blipFill>
        </p:spPr>
      </p:sp>
      <p:sp>
        <p:nvSpPr>
          <p:cNvPr name="TextBox 9" id="9"/>
          <p:cNvSpPr txBox="true"/>
          <p:nvPr/>
        </p:nvSpPr>
        <p:spPr>
          <a:xfrm rot="0">
            <a:off x="10218032" y="6038446"/>
            <a:ext cx="5328332" cy="329069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Dynamic Multi-Criteria Product Filtering</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Customizable Filter Criteria</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Intuitive Back-end Conﬁguration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Sidebar Widget Integration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Responsive Design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Product Filter Counts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Optimal Compatibility</a:t>
            </a:r>
          </a:p>
        </p:txBody>
      </p:sp>
      <p:sp>
        <p:nvSpPr>
          <p:cNvPr name="TextBox 10" id="10"/>
          <p:cNvSpPr txBox="true"/>
          <p:nvPr/>
        </p:nvSpPr>
        <p:spPr>
          <a:xfrm rot="0">
            <a:off x="9379691" y="538518"/>
            <a:ext cx="7812020" cy="158559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WooCommerce Product Filter</a:t>
            </a:r>
            <a:r>
              <a:rPr lang="en-US" sz="5600">
                <a:solidFill>
                  <a:srgbClr val="F0E07F"/>
                </a:solidFill>
                <a:latin typeface="TT Fors"/>
                <a:ea typeface="TT Fors"/>
                <a:cs typeface="TT Fors"/>
                <a:sym typeface="TT Fors"/>
              </a:rPr>
              <a:t> </a:t>
            </a:r>
          </a:p>
        </p:txBody>
      </p:sp>
      <p:sp>
        <p:nvSpPr>
          <p:cNvPr name="TextBox 11" id="11"/>
          <p:cNvSpPr txBox="true"/>
          <p:nvPr/>
        </p:nvSpPr>
        <p:spPr>
          <a:xfrm rot="0">
            <a:off x="9379691" y="2219384"/>
            <a:ext cx="7374440" cy="28708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We have developed and published a WooCommerce Product Filters plugin that allows users to filter products by various criteria such as size, color, name, price, and categories. Fully compatible with WooCommerce, this plugin lets WordPress admins add custom filter criteria like brand and fabric. Its Ajax filtering feature enables sorting products without refreshing the page. The plugin is responsive across all devices and includes a left sidebar widget and a product filter count for a clear and straightforward shopping experience.</a:t>
            </a:r>
          </a:p>
        </p:txBody>
      </p:sp>
      <p:sp>
        <p:nvSpPr>
          <p:cNvPr name="TextBox 12" id="12"/>
          <p:cNvSpPr txBox="true"/>
          <p:nvPr/>
        </p:nvSpPr>
        <p:spPr>
          <a:xfrm rot="0">
            <a:off x="10077410" y="5423594"/>
            <a:ext cx="2967399"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13" id="13"/>
          <p:cNvGrpSpPr/>
          <p:nvPr/>
        </p:nvGrpSpPr>
        <p:grpSpPr>
          <a:xfrm rot="0">
            <a:off x="951557" y="950296"/>
            <a:ext cx="1521944" cy="614633"/>
            <a:chOff x="0" y="0"/>
            <a:chExt cx="400841" cy="161879"/>
          </a:xfrm>
        </p:grpSpPr>
        <p:sp>
          <p:nvSpPr>
            <p:cNvPr name="Freeform 14" id="14"/>
            <p:cNvSpPr/>
            <p:nvPr/>
          </p:nvSpPr>
          <p:spPr>
            <a:xfrm flipH="false" flipV="false" rot="0">
              <a:off x="0" y="0"/>
              <a:ext cx="400841" cy="161879"/>
            </a:xfrm>
            <a:custGeom>
              <a:avLst/>
              <a:gdLst/>
              <a:ahLst/>
              <a:cxnLst/>
              <a:rect r="r" b="b" t="t" l="l"/>
              <a:pathLst>
                <a:path h="161879" w="400841">
                  <a:moveTo>
                    <a:pt x="80939" y="0"/>
                  </a:moveTo>
                  <a:lnTo>
                    <a:pt x="319902" y="0"/>
                  </a:lnTo>
                  <a:cubicBezTo>
                    <a:pt x="341368" y="0"/>
                    <a:pt x="361956" y="8528"/>
                    <a:pt x="377135" y="23707"/>
                  </a:cubicBezTo>
                  <a:cubicBezTo>
                    <a:pt x="392314" y="38886"/>
                    <a:pt x="400841" y="59473"/>
                    <a:pt x="400841" y="80939"/>
                  </a:cubicBezTo>
                  <a:lnTo>
                    <a:pt x="400841" y="80939"/>
                  </a:lnTo>
                  <a:cubicBezTo>
                    <a:pt x="400841" y="102406"/>
                    <a:pt x="392314" y="122993"/>
                    <a:pt x="377135" y="138172"/>
                  </a:cubicBezTo>
                  <a:cubicBezTo>
                    <a:pt x="361956" y="153351"/>
                    <a:pt x="341368" y="161879"/>
                    <a:pt x="319902"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5" id="15"/>
            <p:cNvSpPr txBox="true"/>
            <p:nvPr/>
          </p:nvSpPr>
          <p:spPr>
            <a:xfrm>
              <a:off x="0" y="-38100"/>
              <a:ext cx="400841"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Plugin</a:t>
              </a:r>
            </a:p>
          </p:txBody>
        </p:sp>
      </p:grpSp>
      <p:grpSp>
        <p:nvGrpSpPr>
          <p:cNvPr name="Group 16" id="16"/>
          <p:cNvGrpSpPr/>
          <p:nvPr/>
        </p:nvGrpSpPr>
        <p:grpSpPr>
          <a:xfrm rot="0">
            <a:off x="2657264" y="977625"/>
            <a:ext cx="2287771" cy="614633"/>
            <a:chOff x="0" y="0"/>
            <a:chExt cx="602541" cy="161879"/>
          </a:xfrm>
        </p:grpSpPr>
        <p:sp>
          <p:nvSpPr>
            <p:cNvPr name="Freeform 17" id="17"/>
            <p:cNvSpPr/>
            <p:nvPr/>
          </p:nvSpPr>
          <p:spPr>
            <a:xfrm flipH="false" flipV="false" rot="0">
              <a:off x="0" y="0"/>
              <a:ext cx="602541" cy="161879"/>
            </a:xfrm>
            <a:custGeom>
              <a:avLst/>
              <a:gdLst/>
              <a:ahLst/>
              <a:cxnLst/>
              <a:rect r="r" b="b" t="t" l="l"/>
              <a:pathLst>
                <a:path h="161879" w="602541">
                  <a:moveTo>
                    <a:pt x="80939" y="0"/>
                  </a:moveTo>
                  <a:lnTo>
                    <a:pt x="521601" y="0"/>
                  </a:lnTo>
                  <a:cubicBezTo>
                    <a:pt x="566303" y="0"/>
                    <a:pt x="602541" y="36238"/>
                    <a:pt x="602541" y="80939"/>
                  </a:cubicBezTo>
                  <a:lnTo>
                    <a:pt x="602541" y="80939"/>
                  </a:lnTo>
                  <a:cubicBezTo>
                    <a:pt x="602541" y="102406"/>
                    <a:pt x="594013" y="122993"/>
                    <a:pt x="578834" y="138172"/>
                  </a:cubicBezTo>
                  <a:cubicBezTo>
                    <a:pt x="563655" y="153351"/>
                    <a:pt x="543068" y="161879"/>
                    <a:pt x="521601"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8" id="18"/>
            <p:cNvSpPr txBox="true"/>
            <p:nvPr/>
          </p:nvSpPr>
          <p:spPr>
            <a:xfrm>
              <a:off x="0" y="-38100"/>
              <a:ext cx="602541"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WooCommerce</a:t>
              </a:r>
            </a:p>
          </p:txBody>
        </p:sp>
      </p:grpSp>
    </p:spTree>
  </p:cSld>
  <p:clrMapOvr>
    <a:masterClrMapping/>
  </p:clrMapOvr>
  <p:transition spd="slow">
    <p:push dir="u"/>
  </p:transition>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133058" y="1016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296307" y="2084222"/>
            <a:ext cx="6847693" cy="3896701"/>
          </a:xfrm>
          <a:custGeom>
            <a:avLst/>
            <a:gdLst/>
            <a:ahLst/>
            <a:cxnLst/>
            <a:rect r="r" b="b" t="t" l="l"/>
            <a:pathLst>
              <a:path h="3896701" w="6847693">
                <a:moveTo>
                  <a:pt x="0" y="0"/>
                </a:moveTo>
                <a:lnTo>
                  <a:pt x="6847693" y="0"/>
                </a:lnTo>
                <a:lnTo>
                  <a:pt x="6847693" y="3896701"/>
                </a:lnTo>
                <a:lnTo>
                  <a:pt x="0" y="3896701"/>
                </a:lnTo>
                <a:lnTo>
                  <a:pt x="0" y="0"/>
                </a:lnTo>
                <a:close/>
              </a:path>
            </a:pathLst>
          </a:custGeom>
          <a:blipFill>
            <a:blip r:embed="rId5"/>
            <a:stretch>
              <a:fillRect l="0" t="0" r="0" b="0"/>
            </a:stretch>
          </a:blipFill>
        </p:spPr>
      </p:sp>
      <p:sp>
        <p:nvSpPr>
          <p:cNvPr name="Freeform 5" id="5"/>
          <p:cNvSpPr/>
          <p:nvPr/>
        </p:nvSpPr>
        <p:spPr>
          <a:xfrm flipH="false" flipV="false" rot="0">
            <a:off x="2454194" y="3541382"/>
            <a:ext cx="6346246" cy="947512"/>
          </a:xfrm>
          <a:custGeom>
            <a:avLst/>
            <a:gdLst/>
            <a:ahLst/>
            <a:cxnLst/>
            <a:rect r="r" b="b" t="t" l="l"/>
            <a:pathLst>
              <a:path h="947512" w="6346246">
                <a:moveTo>
                  <a:pt x="0" y="0"/>
                </a:moveTo>
                <a:lnTo>
                  <a:pt x="6346245" y="0"/>
                </a:lnTo>
                <a:lnTo>
                  <a:pt x="6346245" y="947512"/>
                </a:lnTo>
                <a:lnTo>
                  <a:pt x="0" y="947512"/>
                </a:lnTo>
                <a:lnTo>
                  <a:pt x="0" y="0"/>
                </a:lnTo>
                <a:close/>
              </a:path>
            </a:pathLst>
          </a:custGeom>
          <a:blipFill>
            <a:blip r:embed="rId6"/>
            <a:stretch>
              <a:fillRect l="0" t="0" r="0" b="0"/>
            </a:stretch>
          </a:blipFill>
        </p:spPr>
      </p:sp>
      <p:sp>
        <p:nvSpPr>
          <p:cNvPr name="TextBox 6" id="6"/>
          <p:cNvSpPr txBox="true"/>
          <p:nvPr/>
        </p:nvSpPr>
        <p:spPr>
          <a:xfrm rot="0">
            <a:off x="9144000" y="2147580"/>
            <a:ext cx="8047711" cy="3558932"/>
          </a:xfrm>
          <a:prstGeom prst="rect">
            <a:avLst/>
          </a:prstGeom>
        </p:spPr>
        <p:txBody>
          <a:bodyPr anchor="t" rtlCol="false" tIns="0" lIns="0" bIns="0" rIns="0">
            <a:spAutoFit/>
          </a:bodyPr>
          <a:lstStyle/>
          <a:p>
            <a:pPr algn="just">
              <a:lnSpc>
                <a:spcPts val="3124"/>
              </a:lnSpc>
            </a:pPr>
            <a:r>
              <a:rPr lang="en-US" sz="2083">
                <a:solidFill>
                  <a:srgbClr val="FFFFFF">
                    <a:alpha val="80000"/>
                  </a:srgbClr>
                </a:solidFill>
                <a:latin typeface="TT Fors"/>
                <a:ea typeface="TT Fors"/>
                <a:cs typeface="TT Fors"/>
                <a:sym typeface="TT Fors"/>
              </a:rPr>
              <a:t>We developed a robust platform for Travel Marketing System, allowing easy enrollment for agents. The primary objective of the platform is to enable all the small tour operators technology ready. Using the solution Travel agents can create, manage &amp; market their holiday packages for the travelers. The email marketing tool was customized so that the Tour operators gets the highest ROI. Additionally, we built a social planner tool that  allows Tour Operators to manage all social media tasks at one place.</a:t>
            </a:r>
          </a:p>
        </p:txBody>
      </p:sp>
      <p:sp>
        <p:nvSpPr>
          <p:cNvPr name="TextBox 7" id="7"/>
          <p:cNvSpPr txBox="true"/>
          <p:nvPr/>
        </p:nvSpPr>
        <p:spPr>
          <a:xfrm rot="0">
            <a:off x="9144000" y="1220807"/>
            <a:ext cx="8188858"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Travel Marketing System</a:t>
            </a:r>
          </a:p>
        </p:txBody>
      </p:sp>
      <p:grpSp>
        <p:nvGrpSpPr>
          <p:cNvPr name="Group 8" id="8"/>
          <p:cNvGrpSpPr/>
          <p:nvPr/>
        </p:nvGrpSpPr>
        <p:grpSpPr>
          <a:xfrm rot="0">
            <a:off x="857692" y="984633"/>
            <a:ext cx="2033306" cy="614633"/>
            <a:chOff x="0" y="0"/>
            <a:chExt cx="535521" cy="161879"/>
          </a:xfrm>
        </p:grpSpPr>
        <p:sp>
          <p:nvSpPr>
            <p:cNvPr name="Freeform 9" id="9"/>
            <p:cNvSpPr/>
            <p:nvPr/>
          </p:nvSpPr>
          <p:spPr>
            <a:xfrm flipH="false" flipV="false" rot="0">
              <a:off x="0" y="0"/>
              <a:ext cx="535521" cy="161879"/>
            </a:xfrm>
            <a:custGeom>
              <a:avLst/>
              <a:gdLst/>
              <a:ahLst/>
              <a:cxnLst/>
              <a:rect r="r" b="b" t="t" l="l"/>
              <a:pathLst>
                <a:path h="161879" w="535521">
                  <a:moveTo>
                    <a:pt x="80939" y="0"/>
                  </a:moveTo>
                  <a:lnTo>
                    <a:pt x="454582" y="0"/>
                  </a:lnTo>
                  <a:cubicBezTo>
                    <a:pt x="476048" y="0"/>
                    <a:pt x="496635" y="8528"/>
                    <a:pt x="511814" y="23707"/>
                  </a:cubicBezTo>
                  <a:cubicBezTo>
                    <a:pt x="526993" y="38886"/>
                    <a:pt x="535521" y="59473"/>
                    <a:pt x="535521" y="80939"/>
                  </a:cubicBezTo>
                  <a:lnTo>
                    <a:pt x="535521" y="80939"/>
                  </a:lnTo>
                  <a:cubicBezTo>
                    <a:pt x="535521" y="102406"/>
                    <a:pt x="526993" y="122993"/>
                    <a:pt x="511814" y="138172"/>
                  </a:cubicBezTo>
                  <a:cubicBezTo>
                    <a:pt x="496635" y="153351"/>
                    <a:pt x="476048" y="161879"/>
                    <a:pt x="454582"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0" id="10"/>
            <p:cNvSpPr txBox="true"/>
            <p:nvPr/>
          </p:nvSpPr>
          <p:spPr>
            <a:xfrm>
              <a:off x="0" y="-38100"/>
              <a:ext cx="535521"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WordPress</a:t>
              </a:r>
            </a:p>
          </p:txBody>
        </p:sp>
      </p:grpSp>
      <p:grpSp>
        <p:nvGrpSpPr>
          <p:cNvPr name="Group 11" id="11"/>
          <p:cNvGrpSpPr/>
          <p:nvPr/>
        </p:nvGrpSpPr>
        <p:grpSpPr>
          <a:xfrm rot="0">
            <a:off x="3138635" y="984633"/>
            <a:ext cx="2033306" cy="614633"/>
            <a:chOff x="0" y="0"/>
            <a:chExt cx="535521" cy="161879"/>
          </a:xfrm>
        </p:grpSpPr>
        <p:sp>
          <p:nvSpPr>
            <p:cNvPr name="Freeform 12" id="12"/>
            <p:cNvSpPr/>
            <p:nvPr/>
          </p:nvSpPr>
          <p:spPr>
            <a:xfrm flipH="false" flipV="false" rot="0">
              <a:off x="0" y="0"/>
              <a:ext cx="535521" cy="161879"/>
            </a:xfrm>
            <a:custGeom>
              <a:avLst/>
              <a:gdLst/>
              <a:ahLst/>
              <a:cxnLst/>
              <a:rect r="r" b="b" t="t" l="l"/>
              <a:pathLst>
                <a:path h="161879" w="535521">
                  <a:moveTo>
                    <a:pt x="80939" y="0"/>
                  </a:moveTo>
                  <a:lnTo>
                    <a:pt x="454582" y="0"/>
                  </a:lnTo>
                  <a:cubicBezTo>
                    <a:pt x="476048" y="0"/>
                    <a:pt x="496635" y="8528"/>
                    <a:pt x="511814" y="23707"/>
                  </a:cubicBezTo>
                  <a:cubicBezTo>
                    <a:pt x="526993" y="38886"/>
                    <a:pt x="535521" y="59473"/>
                    <a:pt x="535521" y="80939"/>
                  </a:cubicBezTo>
                  <a:lnTo>
                    <a:pt x="535521" y="80939"/>
                  </a:lnTo>
                  <a:cubicBezTo>
                    <a:pt x="535521" y="102406"/>
                    <a:pt x="526993" y="122993"/>
                    <a:pt x="511814" y="138172"/>
                  </a:cubicBezTo>
                  <a:cubicBezTo>
                    <a:pt x="496635" y="153351"/>
                    <a:pt x="476048" y="161879"/>
                    <a:pt x="454582"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3" id="13"/>
            <p:cNvSpPr txBox="true"/>
            <p:nvPr/>
          </p:nvSpPr>
          <p:spPr>
            <a:xfrm>
              <a:off x="0" y="-38100"/>
              <a:ext cx="535521"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SaaS</a:t>
              </a:r>
            </a:p>
          </p:txBody>
        </p:sp>
      </p:grpSp>
      <p:grpSp>
        <p:nvGrpSpPr>
          <p:cNvPr name="Group 14" id="14"/>
          <p:cNvGrpSpPr/>
          <p:nvPr/>
        </p:nvGrpSpPr>
        <p:grpSpPr>
          <a:xfrm rot="0">
            <a:off x="5419592" y="984633"/>
            <a:ext cx="2033306" cy="614633"/>
            <a:chOff x="0" y="0"/>
            <a:chExt cx="535521" cy="161879"/>
          </a:xfrm>
        </p:grpSpPr>
        <p:sp>
          <p:nvSpPr>
            <p:cNvPr name="Freeform 15" id="15"/>
            <p:cNvSpPr/>
            <p:nvPr/>
          </p:nvSpPr>
          <p:spPr>
            <a:xfrm flipH="false" flipV="false" rot="0">
              <a:off x="0" y="0"/>
              <a:ext cx="535521" cy="161879"/>
            </a:xfrm>
            <a:custGeom>
              <a:avLst/>
              <a:gdLst/>
              <a:ahLst/>
              <a:cxnLst/>
              <a:rect r="r" b="b" t="t" l="l"/>
              <a:pathLst>
                <a:path h="161879" w="535521">
                  <a:moveTo>
                    <a:pt x="80939" y="0"/>
                  </a:moveTo>
                  <a:lnTo>
                    <a:pt x="454582" y="0"/>
                  </a:lnTo>
                  <a:cubicBezTo>
                    <a:pt x="476048" y="0"/>
                    <a:pt x="496635" y="8528"/>
                    <a:pt x="511814" y="23707"/>
                  </a:cubicBezTo>
                  <a:cubicBezTo>
                    <a:pt x="526993" y="38886"/>
                    <a:pt x="535521" y="59473"/>
                    <a:pt x="535521" y="80939"/>
                  </a:cubicBezTo>
                  <a:lnTo>
                    <a:pt x="535521" y="80939"/>
                  </a:lnTo>
                  <a:cubicBezTo>
                    <a:pt x="535521" y="102406"/>
                    <a:pt x="526993" y="122993"/>
                    <a:pt x="511814" y="138172"/>
                  </a:cubicBezTo>
                  <a:cubicBezTo>
                    <a:pt x="496635" y="153351"/>
                    <a:pt x="476048" y="161879"/>
                    <a:pt x="454582"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6" id="16"/>
            <p:cNvSpPr txBox="true"/>
            <p:nvPr/>
          </p:nvSpPr>
          <p:spPr>
            <a:xfrm>
              <a:off x="0" y="-38100"/>
              <a:ext cx="535521"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Laravel</a:t>
              </a:r>
            </a:p>
          </p:txBody>
        </p:sp>
      </p:grpSp>
      <p:sp>
        <p:nvSpPr>
          <p:cNvPr name="TextBox 17" id="17"/>
          <p:cNvSpPr txBox="true"/>
          <p:nvPr/>
        </p:nvSpPr>
        <p:spPr>
          <a:xfrm rot="0">
            <a:off x="9551141" y="6725687"/>
            <a:ext cx="7924943" cy="3360906"/>
          </a:xfrm>
          <a:prstGeom prst="rect">
            <a:avLst/>
          </a:prstGeom>
        </p:spPr>
        <p:txBody>
          <a:bodyPr anchor="t" rtlCol="false" tIns="0" lIns="0" bIns="0" rIns="0">
            <a:spAutoFit/>
          </a:bodyPr>
          <a:lstStyle/>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Developed 4 SaaS platform</a:t>
            </a:r>
          </a:p>
          <a:p>
            <a:pPr algn="l" marL="808344" indent="-269448" lvl="2">
              <a:lnSpc>
                <a:spcPts val="3350"/>
              </a:lnSpc>
              <a:buFont typeface="Arial"/>
              <a:buChar char="⚬"/>
            </a:pPr>
            <a:r>
              <a:rPr lang="en-US" sz="1872">
                <a:solidFill>
                  <a:srgbClr val="F0E07F">
                    <a:alpha val="80000"/>
                  </a:srgbClr>
                </a:solidFill>
                <a:latin typeface="TT Fors"/>
                <a:ea typeface="TT Fors"/>
                <a:cs typeface="TT Fors"/>
                <a:sym typeface="TT Fors"/>
              </a:rPr>
              <a:t>CRM, Social Planner, Email Marketing, Campaigns Manager</a:t>
            </a:r>
          </a:p>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170+ Travel Websites, 50K+ properties listed, 100K Cruise listed </a:t>
            </a:r>
          </a:p>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Intuitive Back-end Conﬁguration</a:t>
            </a:r>
          </a:p>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10000+ Inquireis Management</a:t>
            </a:r>
          </a:p>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350+ Agents Management</a:t>
            </a:r>
          </a:p>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250+ Custom Email Templates</a:t>
            </a:r>
          </a:p>
          <a:p>
            <a:pPr algn="l" marL="404172" indent="-202086" lvl="1">
              <a:lnSpc>
                <a:spcPts val="3350"/>
              </a:lnSpc>
              <a:buFont typeface="Arial"/>
              <a:buChar char="•"/>
            </a:pPr>
            <a:r>
              <a:rPr lang="en-US" sz="1872">
                <a:solidFill>
                  <a:srgbClr val="F0E07F">
                    <a:alpha val="80000"/>
                  </a:srgbClr>
                </a:solidFill>
                <a:latin typeface="TT Fors"/>
                <a:ea typeface="TT Fors"/>
                <a:cs typeface="TT Fors"/>
                <a:sym typeface="TT Fors"/>
              </a:rPr>
              <a:t>Integrated Multiple System like Xero, Quickbooks etc.</a:t>
            </a:r>
          </a:p>
        </p:txBody>
      </p:sp>
      <p:sp>
        <p:nvSpPr>
          <p:cNvPr name="TextBox 18" id="18"/>
          <p:cNvSpPr txBox="true"/>
          <p:nvPr/>
        </p:nvSpPr>
        <p:spPr>
          <a:xfrm rot="0">
            <a:off x="9144000" y="6068462"/>
            <a:ext cx="2967399"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19" id="19"/>
          <p:cNvGrpSpPr/>
          <p:nvPr/>
        </p:nvGrpSpPr>
        <p:grpSpPr>
          <a:xfrm rot="0">
            <a:off x="1815441" y="9111496"/>
            <a:ext cx="5963022" cy="704887"/>
            <a:chOff x="0" y="0"/>
            <a:chExt cx="1570508" cy="185649"/>
          </a:xfrm>
        </p:grpSpPr>
        <p:sp>
          <p:nvSpPr>
            <p:cNvPr name="Freeform 20" id="20"/>
            <p:cNvSpPr/>
            <p:nvPr/>
          </p:nvSpPr>
          <p:spPr>
            <a:xfrm flipH="false" flipV="false" rot="0">
              <a:off x="0" y="0"/>
              <a:ext cx="1570508" cy="185649"/>
            </a:xfrm>
            <a:custGeom>
              <a:avLst/>
              <a:gdLst/>
              <a:ahLst/>
              <a:cxnLst/>
              <a:rect r="r" b="b" t="t" l="l"/>
              <a:pathLst>
                <a:path h="185649" w="1570508">
                  <a:moveTo>
                    <a:pt x="92825" y="0"/>
                  </a:moveTo>
                  <a:lnTo>
                    <a:pt x="1477683" y="0"/>
                  </a:lnTo>
                  <a:cubicBezTo>
                    <a:pt x="1528949" y="0"/>
                    <a:pt x="1570508" y="41559"/>
                    <a:pt x="1570508" y="92825"/>
                  </a:cubicBezTo>
                  <a:lnTo>
                    <a:pt x="1570508" y="92825"/>
                  </a:lnTo>
                  <a:cubicBezTo>
                    <a:pt x="1570508" y="117443"/>
                    <a:pt x="1560728" y="141053"/>
                    <a:pt x="1543320" y="158461"/>
                  </a:cubicBezTo>
                  <a:cubicBezTo>
                    <a:pt x="1525912" y="175869"/>
                    <a:pt x="1502302" y="185649"/>
                    <a:pt x="1477683"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21" id="21"/>
            <p:cNvSpPr txBox="true"/>
            <p:nvPr/>
          </p:nvSpPr>
          <p:spPr>
            <a:xfrm>
              <a:off x="0" y="-38100"/>
              <a:ext cx="1570508" cy="223749"/>
            </a:xfrm>
            <a:prstGeom prst="rect">
              <a:avLst/>
            </a:prstGeom>
          </p:spPr>
          <p:txBody>
            <a:bodyPr anchor="ctr" rtlCol="false" tIns="50800" lIns="50800" bIns="50800" rIns="50800"/>
            <a:lstStyle/>
            <a:p>
              <a:pPr algn="ctr">
                <a:lnSpc>
                  <a:spcPts val="2520"/>
                </a:lnSpc>
              </a:pPr>
            </a:p>
          </p:txBody>
        </p:sp>
      </p:grpSp>
      <p:sp>
        <p:nvSpPr>
          <p:cNvPr name="TextBox 22" id="22"/>
          <p:cNvSpPr txBox="true"/>
          <p:nvPr/>
        </p:nvSpPr>
        <p:spPr>
          <a:xfrm rot="0">
            <a:off x="2026229" y="9270582"/>
            <a:ext cx="5541447"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hlinkClick r:id="rId7" tooltip="https://www.travelmarketingsystems.com"/>
              </a:rPr>
              <a:t>Reference: </a:t>
            </a:r>
            <a:r>
              <a:rPr lang="en-US" sz="1800" u="sng">
                <a:solidFill>
                  <a:srgbClr val="000000"/>
                </a:solidFill>
                <a:latin typeface="TT Fors Bold"/>
                <a:ea typeface="TT Fors Bold"/>
                <a:cs typeface="TT Fors Bold"/>
                <a:sym typeface="TT Fors Bold"/>
                <a:hlinkClick r:id="rId8" tooltip="https://www.travelmarketingsystems.com"/>
              </a:rPr>
              <a:t>www.travelmarketingsystems.com</a:t>
            </a:r>
          </a:p>
        </p:txBody>
      </p:sp>
      <p:sp>
        <p:nvSpPr>
          <p:cNvPr name="Freeform 23" id="23"/>
          <p:cNvSpPr/>
          <p:nvPr/>
        </p:nvSpPr>
        <p:spPr>
          <a:xfrm flipH="false" flipV="false" rot="0">
            <a:off x="1067519" y="5028994"/>
            <a:ext cx="5759904" cy="3327503"/>
          </a:xfrm>
          <a:custGeom>
            <a:avLst/>
            <a:gdLst/>
            <a:ahLst/>
            <a:cxnLst/>
            <a:rect r="r" b="b" t="t" l="l"/>
            <a:pathLst>
              <a:path h="3327503" w="5759904">
                <a:moveTo>
                  <a:pt x="0" y="0"/>
                </a:moveTo>
                <a:lnTo>
                  <a:pt x="5759904" y="0"/>
                </a:lnTo>
                <a:lnTo>
                  <a:pt x="5759904" y="3327503"/>
                </a:lnTo>
                <a:lnTo>
                  <a:pt x="0" y="3327503"/>
                </a:lnTo>
                <a:lnTo>
                  <a:pt x="0" y="0"/>
                </a:lnTo>
                <a:close/>
              </a:path>
            </a:pathLst>
          </a:custGeom>
          <a:blipFill>
            <a:blip r:embed="rId9"/>
            <a:stretch>
              <a:fillRect l="0" t="0" r="0" b="0"/>
            </a:stretch>
          </a:blipFill>
        </p:spPr>
      </p:sp>
      <p:grpSp>
        <p:nvGrpSpPr>
          <p:cNvPr name="Group 24" id="24"/>
          <p:cNvGrpSpPr/>
          <p:nvPr/>
        </p:nvGrpSpPr>
        <p:grpSpPr>
          <a:xfrm rot="0">
            <a:off x="530431" y="4032573"/>
            <a:ext cx="3222085" cy="3222072"/>
            <a:chOff x="0" y="0"/>
            <a:chExt cx="6350000" cy="6349975"/>
          </a:xfrm>
        </p:grpSpPr>
        <p:sp>
          <p:nvSpPr>
            <p:cNvPr name="Freeform 25" id="2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0"/>
              <a:stretch>
                <a:fillRect l="0" t="0" r="-90928" b="0"/>
              </a:stretch>
            </a:blipFill>
            <a:ln w="95250" cap="sq">
              <a:solidFill>
                <a:srgbClr val="F59114"/>
              </a:solidFill>
              <a:prstDash val="solid"/>
              <a:miter/>
            </a:ln>
          </p:spPr>
        </p:sp>
      </p:grpSp>
      <p:grpSp>
        <p:nvGrpSpPr>
          <p:cNvPr name="Group 26" id="26"/>
          <p:cNvGrpSpPr/>
          <p:nvPr/>
        </p:nvGrpSpPr>
        <p:grpSpPr>
          <a:xfrm rot="0">
            <a:off x="3967608" y="4088762"/>
            <a:ext cx="1588635" cy="1588628"/>
            <a:chOff x="0" y="0"/>
            <a:chExt cx="6350000" cy="6349975"/>
          </a:xfrm>
        </p:grpSpPr>
        <p:sp>
          <p:nvSpPr>
            <p:cNvPr name="Freeform 27" id="2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1"/>
              <a:stretch>
                <a:fillRect l="-35620" t="-20268" r="-43333" b="-7466"/>
              </a:stretch>
            </a:blipFill>
            <a:ln w="47625" cap="sq">
              <a:solidFill>
                <a:srgbClr val="F59114"/>
              </a:solidFill>
              <a:prstDash val="solid"/>
              <a:miter/>
            </a:ln>
          </p:spPr>
        </p:sp>
      </p:grpSp>
      <p:grpSp>
        <p:nvGrpSpPr>
          <p:cNvPr name="Group 28" id="28"/>
          <p:cNvGrpSpPr/>
          <p:nvPr/>
        </p:nvGrpSpPr>
        <p:grpSpPr>
          <a:xfrm rot="0">
            <a:off x="5411125" y="5097030"/>
            <a:ext cx="1588635" cy="1588628"/>
            <a:chOff x="0" y="0"/>
            <a:chExt cx="6350000" cy="6349975"/>
          </a:xfrm>
        </p:grpSpPr>
        <p:sp>
          <p:nvSpPr>
            <p:cNvPr name="Freeform 29" id="2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2"/>
              <a:stretch>
                <a:fillRect l="-32894" t="-2133" r="-32887" b="-25860"/>
              </a:stretch>
            </a:blipFill>
            <a:ln w="47625" cap="sq">
              <a:solidFill>
                <a:srgbClr val="F59114"/>
              </a:solidFill>
              <a:prstDash val="solid"/>
              <a:miter/>
            </a:ln>
          </p:spPr>
        </p:sp>
      </p:grpSp>
      <p:grpSp>
        <p:nvGrpSpPr>
          <p:cNvPr name="Group 30" id="30"/>
          <p:cNvGrpSpPr/>
          <p:nvPr/>
        </p:nvGrpSpPr>
        <p:grpSpPr>
          <a:xfrm rot="0">
            <a:off x="4942616" y="6920382"/>
            <a:ext cx="1588635" cy="1588628"/>
            <a:chOff x="0" y="0"/>
            <a:chExt cx="6350000" cy="6349975"/>
          </a:xfrm>
        </p:grpSpPr>
        <p:sp>
          <p:nvSpPr>
            <p:cNvPr name="Freeform 31" id="3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3"/>
              <a:stretch>
                <a:fillRect l="-6759" t="-6933" r="-24910" b="-22427"/>
              </a:stretch>
            </a:blipFill>
            <a:ln w="47625" cap="sq">
              <a:solidFill>
                <a:srgbClr val="F59114"/>
              </a:solidFill>
              <a:prstDash val="solid"/>
              <a:miter/>
            </a:ln>
          </p:spPr>
        </p:sp>
      </p:grpSp>
      <p:grpSp>
        <p:nvGrpSpPr>
          <p:cNvPr name="Group 32" id="32"/>
          <p:cNvGrpSpPr/>
          <p:nvPr/>
        </p:nvGrpSpPr>
        <p:grpSpPr>
          <a:xfrm rot="0">
            <a:off x="3186204" y="7037912"/>
            <a:ext cx="1588635" cy="1588628"/>
            <a:chOff x="0" y="0"/>
            <a:chExt cx="6350000" cy="6349975"/>
          </a:xfrm>
        </p:grpSpPr>
        <p:sp>
          <p:nvSpPr>
            <p:cNvPr name="Freeform 33" id="3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4"/>
              <a:stretch>
                <a:fillRect l="-24272" t="-7623" r="-22506" b="-29185"/>
              </a:stretch>
            </a:blipFill>
            <a:ln w="47625" cap="sq">
              <a:solidFill>
                <a:srgbClr val="F59114"/>
              </a:solidFill>
              <a:prstDash val="solid"/>
              <a:miter/>
            </a:ln>
          </p:spPr>
        </p:sp>
      </p:grpSp>
    </p:spTree>
  </p:cSld>
  <p:clrMapOvr>
    <a:masterClrMapping/>
  </p:clrMapOvr>
  <p:transition spd="slow">
    <p:push dir="u"/>
  </p:transition>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1890531">
            <a:off x="1090761" y="1090761"/>
            <a:ext cx="5814449" cy="5814449"/>
          </a:xfrm>
          <a:custGeom>
            <a:avLst/>
            <a:gdLst/>
            <a:ahLst/>
            <a:cxnLst/>
            <a:rect r="r" b="b" t="t" l="l"/>
            <a:pathLst>
              <a:path h="5814449" w="5814449">
                <a:moveTo>
                  <a:pt x="5814448" y="0"/>
                </a:moveTo>
                <a:lnTo>
                  <a:pt x="0" y="0"/>
                </a:lnTo>
                <a:lnTo>
                  <a:pt x="0" y="5814448"/>
                </a:lnTo>
                <a:lnTo>
                  <a:pt x="5814448" y="5814448"/>
                </a:lnTo>
                <a:lnTo>
                  <a:pt x="5814448" y="0"/>
                </a:lnTo>
                <a:close/>
              </a:path>
            </a:pathLst>
          </a:custGeom>
          <a:blipFill>
            <a:blip r:embed="rId2">
              <a:alphaModFix amt="55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869254" y="604397"/>
            <a:ext cx="2492306" cy="614633"/>
            <a:chOff x="0" y="0"/>
            <a:chExt cx="656410" cy="161879"/>
          </a:xfrm>
        </p:grpSpPr>
        <p:sp>
          <p:nvSpPr>
            <p:cNvPr name="Freeform 4" id="4"/>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5" id="5"/>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Android (Kotlin)</a:t>
              </a:r>
            </a:p>
          </p:txBody>
        </p:sp>
      </p:grpSp>
      <p:grpSp>
        <p:nvGrpSpPr>
          <p:cNvPr name="Group 6" id="6"/>
          <p:cNvGrpSpPr/>
          <p:nvPr/>
        </p:nvGrpSpPr>
        <p:grpSpPr>
          <a:xfrm rot="0">
            <a:off x="3650049" y="604397"/>
            <a:ext cx="2492306" cy="614633"/>
            <a:chOff x="0" y="0"/>
            <a:chExt cx="656410" cy="161879"/>
          </a:xfrm>
        </p:grpSpPr>
        <p:sp>
          <p:nvSpPr>
            <p:cNvPr name="Freeform 7" id="7"/>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8" id="8"/>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Swift (iOS)</a:t>
              </a:r>
            </a:p>
          </p:txBody>
        </p:sp>
      </p:grpSp>
      <p:sp>
        <p:nvSpPr>
          <p:cNvPr name="Freeform 9" id="9"/>
          <p:cNvSpPr/>
          <p:nvPr/>
        </p:nvSpPr>
        <p:spPr>
          <a:xfrm flipH="false" flipV="false" rot="0">
            <a:off x="5753452" y="2439457"/>
            <a:ext cx="4611043" cy="4611043"/>
          </a:xfrm>
          <a:custGeom>
            <a:avLst/>
            <a:gdLst/>
            <a:ahLst/>
            <a:cxnLst/>
            <a:rect r="r" b="b" t="t" l="l"/>
            <a:pathLst>
              <a:path h="4611043" w="4611043">
                <a:moveTo>
                  <a:pt x="0" y="0"/>
                </a:moveTo>
                <a:lnTo>
                  <a:pt x="4611044" y="0"/>
                </a:lnTo>
                <a:lnTo>
                  <a:pt x="4611044" y="4611044"/>
                </a:lnTo>
                <a:lnTo>
                  <a:pt x="0" y="4611044"/>
                </a:lnTo>
                <a:lnTo>
                  <a:pt x="0" y="0"/>
                </a:lnTo>
                <a:close/>
              </a:path>
            </a:pathLst>
          </a:custGeom>
          <a:blipFill>
            <a:blip r:embed="rId4"/>
            <a:stretch>
              <a:fillRect l="0" t="0" r="0" b="0"/>
            </a:stretch>
          </a:blipFill>
        </p:spPr>
      </p:sp>
      <p:grpSp>
        <p:nvGrpSpPr>
          <p:cNvPr name="Group 10" id="10"/>
          <p:cNvGrpSpPr/>
          <p:nvPr/>
        </p:nvGrpSpPr>
        <p:grpSpPr>
          <a:xfrm rot="0">
            <a:off x="1028700" y="1031735"/>
            <a:ext cx="6869937" cy="6018766"/>
            <a:chOff x="0" y="0"/>
            <a:chExt cx="9159917" cy="8025021"/>
          </a:xfrm>
        </p:grpSpPr>
        <p:sp>
          <p:nvSpPr>
            <p:cNvPr name="Freeform 11" id="11"/>
            <p:cNvSpPr/>
            <p:nvPr/>
          </p:nvSpPr>
          <p:spPr>
            <a:xfrm flipH="false" flipV="false" rot="0">
              <a:off x="0" y="882331"/>
              <a:ext cx="3635933" cy="6775030"/>
            </a:xfrm>
            <a:custGeom>
              <a:avLst/>
              <a:gdLst/>
              <a:ahLst/>
              <a:cxnLst/>
              <a:rect r="r" b="b" t="t" l="l"/>
              <a:pathLst>
                <a:path h="6775030" w="3635933">
                  <a:moveTo>
                    <a:pt x="0" y="0"/>
                  </a:moveTo>
                  <a:lnTo>
                    <a:pt x="3635933" y="0"/>
                  </a:lnTo>
                  <a:lnTo>
                    <a:pt x="3635933" y="6775030"/>
                  </a:lnTo>
                  <a:lnTo>
                    <a:pt x="0" y="6775030"/>
                  </a:lnTo>
                  <a:lnTo>
                    <a:pt x="0" y="0"/>
                  </a:lnTo>
                  <a:close/>
                </a:path>
              </a:pathLst>
            </a:custGeom>
            <a:blipFill>
              <a:blip r:embed="rId5"/>
              <a:stretch>
                <a:fillRect l="0" t="0" r="0" b="0"/>
              </a:stretch>
            </a:blipFill>
          </p:spPr>
        </p:sp>
        <p:sp>
          <p:nvSpPr>
            <p:cNvPr name="Freeform 12" id="12"/>
            <p:cNvSpPr/>
            <p:nvPr/>
          </p:nvSpPr>
          <p:spPr>
            <a:xfrm flipH="false" flipV="false" rot="0">
              <a:off x="2569727" y="514671"/>
              <a:ext cx="4030555" cy="7510351"/>
            </a:xfrm>
            <a:custGeom>
              <a:avLst/>
              <a:gdLst/>
              <a:ahLst/>
              <a:cxnLst/>
              <a:rect r="r" b="b" t="t" l="l"/>
              <a:pathLst>
                <a:path h="7510351" w="4030555">
                  <a:moveTo>
                    <a:pt x="0" y="0"/>
                  </a:moveTo>
                  <a:lnTo>
                    <a:pt x="4030554" y="0"/>
                  </a:lnTo>
                  <a:lnTo>
                    <a:pt x="4030554" y="7510350"/>
                  </a:lnTo>
                  <a:lnTo>
                    <a:pt x="0" y="7510350"/>
                  </a:lnTo>
                  <a:lnTo>
                    <a:pt x="0" y="0"/>
                  </a:lnTo>
                  <a:close/>
                </a:path>
              </a:pathLst>
            </a:custGeom>
            <a:blipFill>
              <a:blip r:embed="rId6"/>
              <a:stretch>
                <a:fillRect l="0" t="0" r="0" b="0"/>
              </a:stretch>
            </a:blipFill>
          </p:spPr>
        </p:sp>
        <p:sp>
          <p:nvSpPr>
            <p:cNvPr name="Freeform 13" id="13"/>
            <p:cNvSpPr/>
            <p:nvPr/>
          </p:nvSpPr>
          <p:spPr>
            <a:xfrm flipH="false" flipV="false" rot="1623616">
              <a:off x="4080883" y="477495"/>
              <a:ext cx="2554005" cy="1889964"/>
            </a:xfrm>
            <a:custGeom>
              <a:avLst/>
              <a:gdLst/>
              <a:ahLst/>
              <a:cxnLst/>
              <a:rect r="r" b="b" t="t" l="l"/>
              <a:pathLst>
                <a:path h="1889964" w="2554005">
                  <a:moveTo>
                    <a:pt x="0" y="0"/>
                  </a:moveTo>
                  <a:lnTo>
                    <a:pt x="2554006" y="0"/>
                  </a:lnTo>
                  <a:lnTo>
                    <a:pt x="2554006" y="1889964"/>
                  </a:lnTo>
                  <a:lnTo>
                    <a:pt x="0" y="18899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grpSp>
          <p:nvGrpSpPr>
            <p:cNvPr name="Group 14" id="14"/>
            <p:cNvGrpSpPr/>
            <p:nvPr/>
          </p:nvGrpSpPr>
          <p:grpSpPr>
            <a:xfrm rot="0">
              <a:off x="5186166" y="1838050"/>
              <a:ext cx="3973751" cy="3973735"/>
              <a:chOff x="0" y="0"/>
              <a:chExt cx="6350000" cy="6349975"/>
            </a:xfrm>
          </p:grpSpPr>
          <p:sp>
            <p:nvSpPr>
              <p:cNvPr name="Freeform 15" id="1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9"/>
                <a:stretch>
                  <a:fillRect l="0" t="-4547" r="0" b="-112120"/>
                </a:stretch>
              </a:blipFill>
              <a:ln w="57150" cap="sq">
                <a:solidFill>
                  <a:srgbClr val="F59114"/>
                </a:solidFill>
                <a:prstDash val="solid"/>
                <a:miter/>
              </a:ln>
            </p:spPr>
          </p:sp>
        </p:grpSp>
      </p:grpSp>
      <p:sp>
        <p:nvSpPr>
          <p:cNvPr name="Freeform 16" id="16"/>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10"/>
            <a:stretch>
              <a:fillRect l="0" t="0" r="0" b="0"/>
            </a:stretch>
          </a:blipFill>
        </p:spPr>
      </p:sp>
      <p:sp>
        <p:nvSpPr>
          <p:cNvPr name="TextBox 17" id="17"/>
          <p:cNvSpPr txBox="true"/>
          <p:nvPr/>
        </p:nvSpPr>
        <p:spPr>
          <a:xfrm rot="0">
            <a:off x="8903552" y="1172659"/>
            <a:ext cx="3703783"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AliveStudio</a:t>
            </a:r>
          </a:p>
        </p:txBody>
      </p:sp>
      <p:sp>
        <p:nvSpPr>
          <p:cNvPr name="TextBox 18" id="18"/>
          <p:cNvSpPr txBox="true"/>
          <p:nvPr/>
        </p:nvSpPr>
        <p:spPr>
          <a:xfrm rot="0">
            <a:off x="8990859" y="2242824"/>
            <a:ext cx="8750622" cy="28708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We developed a comprehensive video editing and playback platform for Alive Studios, enhancing the digitization and restoration of cine films and videotapes. Using Kotlin for Android and Swift for iOS, iFlair implemented a robust video player with comprehensive controls, muse.ai integration, and large video rendering capabilities. The platform features customizable REST APIs, Firebase, and Firebase Crashlytics for optimized performance and reliability. Additionally, iFlair ensured the platform includes user-centric features like auto-hide video titles, organized job access, customizable playback, and effortless video skipping.</a:t>
            </a:r>
          </a:p>
        </p:txBody>
      </p:sp>
      <p:sp>
        <p:nvSpPr>
          <p:cNvPr name="TextBox 19" id="19"/>
          <p:cNvSpPr txBox="true"/>
          <p:nvPr/>
        </p:nvSpPr>
        <p:spPr>
          <a:xfrm rot="0">
            <a:off x="8903552" y="6184031"/>
            <a:ext cx="3833683" cy="329069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Large Video Rendering</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Videos &amp; Movie Player</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Digital Experience Platform</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User-Friendly Interface.</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iOS/Android TV App.</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Tizen OS TV App</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Web OS TV</a:t>
            </a:r>
          </a:p>
        </p:txBody>
      </p:sp>
      <p:sp>
        <p:nvSpPr>
          <p:cNvPr name="TextBox 20" id="20"/>
          <p:cNvSpPr txBox="true"/>
          <p:nvPr/>
        </p:nvSpPr>
        <p:spPr>
          <a:xfrm rot="0">
            <a:off x="9071665" y="5623247"/>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21" id="21"/>
          <p:cNvGrpSpPr/>
          <p:nvPr/>
        </p:nvGrpSpPr>
        <p:grpSpPr>
          <a:xfrm rot="0">
            <a:off x="1372665" y="9122284"/>
            <a:ext cx="6182007" cy="704887"/>
            <a:chOff x="0" y="0"/>
            <a:chExt cx="1628183" cy="185649"/>
          </a:xfrm>
        </p:grpSpPr>
        <p:sp>
          <p:nvSpPr>
            <p:cNvPr name="Freeform 22" id="22"/>
            <p:cNvSpPr/>
            <p:nvPr/>
          </p:nvSpPr>
          <p:spPr>
            <a:xfrm flipH="false" flipV="false" rot="0">
              <a:off x="0" y="0"/>
              <a:ext cx="1628183" cy="185649"/>
            </a:xfrm>
            <a:custGeom>
              <a:avLst/>
              <a:gdLst/>
              <a:ahLst/>
              <a:cxnLst/>
              <a:rect r="r" b="b" t="t" l="l"/>
              <a:pathLst>
                <a:path h="185649" w="1628183">
                  <a:moveTo>
                    <a:pt x="92825" y="0"/>
                  </a:moveTo>
                  <a:lnTo>
                    <a:pt x="1535358" y="0"/>
                  </a:lnTo>
                  <a:cubicBezTo>
                    <a:pt x="1559977" y="0"/>
                    <a:pt x="1583587" y="9780"/>
                    <a:pt x="1600995" y="27188"/>
                  </a:cubicBezTo>
                  <a:cubicBezTo>
                    <a:pt x="1618403" y="44596"/>
                    <a:pt x="1628183" y="68206"/>
                    <a:pt x="1628183" y="92825"/>
                  </a:cubicBezTo>
                  <a:lnTo>
                    <a:pt x="1628183" y="92825"/>
                  </a:lnTo>
                  <a:cubicBezTo>
                    <a:pt x="1628183" y="144090"/>
                    <a:pt x="1586624" y="185649"/>
                    <a:pt x="1535358"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23" id="23"/>
            <p:cNvSpPr txBox="true"/>
            <p:nvPr/>
          </p:nvSpPr>
          <p:spPr>
            <a:xfrm>
              <a:off x="0" y="-38100"/>
              <a:ext cx="1628183" cy="223749"/>
            </a:xfrm>
            <a:prstGeom prst="rect">
              <a:avLst/>
            </a:prstGeom>
          </p:spPr>
          <p:txBody>
            <a:bodyPr anchor="ctr" rtlCol="false" tIns="50800" lIns="50800" bIns="50800" rIns="50800"/>
            <a:lstStyle/>
            <a:p>
              <a:pPr algn="ctr">
                <a:lnSpc>
                  <a:spcPts val="2520"/>
                </a:lnSpc>
              </a:pPr>
            </a:p>
          </p:txBody>
        </p:sp>
      </p:grpSp>
      <p:sp>
        <p:nvSpPr>
          <p:cNvPr name="TextBox 24" id="24"/>
          <p:cNvSpPr txBox="true"/>
          <p:nvPr/>
        </p:nvSpPr>
        <p:spPr>
          <a:xfrm rot="0">
            <a:off x="1864721" y="9281370"/>
            <a:ext cx="5197895"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11" tooltip="https://www.alivestudios.co.uk"/>
              </a:rPr>
              <a:t> https://www.alivestudios.co.uk/</a:t>
            </a:r>
          </a:p>
        </p:txBody>
      </p:sp>
      <p:sp>
        <p:nvSpPr>
          <p:cNvPr name="Freeform 25" id="25"/>
          <p:cNvSpPr/>
          <p:nvPr/>
        </p:nvSpPr>
        <p:spPr>
          <a:xfrm flipH="false" flipV="false" rot="0">
            <a:off x="12858388" y="5424220"/>
            <a:ext cx="1705173" cy="3489856"/>
          </a:xfrm>
          <a:custGeom>
            <a:avLst/>
            <a:gdLst/>
            <a:ahLst/>
            <a:cxnLst/>
            <a:rect r="r" b="b" t="t" l="l"/>
            <a:pathLst>
              <a:path h="3489856" w="1705173">
                <a:moveTo>
                  <a:pt x="0" y="0"/>
                </a:moveTo>
                <a:lnTo>
                  <a:pt x="1705173" y="0"/>
                </a:lnTo>
                <a:lnTo>
                  <a:pt x="1705173" y="3489856"/>
                </a:lnTo>
                <a:lnTo>
                  <a:pt x="0" y="3489856"/>
                </a:lnTo>
                <a:lnTo>
                  <a:pt x="0" y="0"/>
                </a:lnTo>
                <a:close/>
              </a:path>
            </a:pathLst>
          </a:custGeom>
          <a:blipFill>
            <a:blip r:embed="rId12"/>
            <a:stretch>
              <a:fillRect l="-6868" t="0" r="-9103" b="-5586"/>
            </a:stretch>
          </a:blipFill>
        </p:spPr>
      </p:sp>
      <p:sp>
        <p:nvSpPr>
          <p:cNvPr name="Freeform 26" id="26"/>
          <p:cNvSpPr/>
          <p:nvPr/>
        </p:nvSpPr>
        <p:spPr>
          <a:xfrm flipH="false" flipV="false" rot="0">
            <a:off x="983820" y="6662884"/>
            <a:ext cx="3479849" cy="1969668"/>
          </a:xfrm>
          <a:custGeom>
            <a:avLst/>
            <a:gdLst/>
            <a:ahLst/>
            <a:cxnLst/>
            <a:rect r="r" b="b" t="t" l="l"/>
            <a:pathLst>
              <a:path h="1969668" w="3479849">
                <a:moveTo>
                  <a:pt x="0" y="0"/>
                </a:moveTo>
                <a:lnTo>
                  <a:pt x="3479849" y="0"/>
                </a:lnTo>
                <a:lnTo>
                  <a:pt x="3479849" y="1969668"/>
                </a:lnTo>
                <a:lnTo>
                  <a:pt x="0" y="1969668"/>
                </a:lnTo>
                <a:lnTo>
                  <a:pt x="0" y="0"/>
                </a:lnTo>
                <a:close/>
              </a:path>
            </a:pathLst>
          </a:custGeom>
          <a:blipFill>
            <a:blip r:embed="rId13"/>
            <a:stretch>
              <a:fillRect l="0" t="0" r="0" b="0"/>
            </a:stretch>
          </a:blipFill>
        </p:spPr>
      </p:sp>
      <p:sp>
        <p:nvSpPr>
          <p:cNvPr name="Freeform 27" id="27"/>
          <p:cNvSpPr/>
          <p:nvPr/>
        </p:nvSpPr>
        <p:spPr>
          <a:xfrm flipH="false" flipV="false" rot="0">
            <a:off x="14838061" y="5363220"/>
            <a:ext cx="2903421" cy="1805928"/>
          </a:xfrm>
          <a:custGeom>
            <a:avLst/>
            <a:gdLst/>
            <a:ahLst/>
            <a:cxnLst/>
            <a:rect r="r" b="b" t="t" l="l"/>
            <a:pathLst>
              <a:path h="1805928" w="2903421">
                <a:moveTo>
                  <a:pt x="0" y="0"/>
                </a:moveTo>
                <a:lnTo>
                  <a:pt x="2903421" y="0"/>
                </a:lnTo>
                <a:lnTo>
                  <a:pt x="2903421" y="1805928"/>
                </a:lnTo>
                <a:lnTo>
                  <a:pt x="0" y="1805928"/>
                </a:lnTo>
                <a:lnTo>
                  <a:pt x="0" y="0"/>
                </a:lnTo>
                <a:close/>
              </a:path>
            </a:pathLst>
          </a:custGeom>
          <a:blipFill>
            <a:blip r:embed="rId14"/>
            <a:stretch>
              <a:fillRect l="-14" t="0" r="-14" b="0"/>
            </a:stretch>
          </a:blipFill>
        </p:spPr>
      </p:sp>
      <p:sp>
        <p:nvSpPr>
          <p:cNvPr name="Freeform 28" id="28"/>
          <p:cNvSpPr/>
          <p:nvPr/>
        </p:nvSpPr>
        <p:spPr>
          <a:xfrm flipH="false" flipV="false" rot="0">
            <a:off x="4674100" y="5708944"/>
            <a:ext cx="3321870" cy="2029122"/>
          </a:xfrm>
          <a:custGeom>
            <a:avLst/>
            <a:gdLst/>
            <a:ahLst/>
            <a:cxnLst/>
            <a:rect r="r" b="b" t="t" l="l"/>
            <a:pathLst>
              <a:path h="2029122" w="3321870">
                <a:moveTo>
                  <a:pt x="0" y="0"/>
                </a:moveTo>
                <a:lnTo>
                  <a:pt x="3321870" y="0"/>
                </a:lnTo>
                <a:lnTo>
                  <a:pt x="3321870" y="2029123"/>
                </a:lnTo>
                <a:lnTo>
                  <a:pt x="0" y="2029123"/>
                </a:lnTo>
                <a:lnTo>
                  <a:pt x="0" y="0"/>
                </a:lnTo>
                <a:close/>
              </a:path>
            </a:pathLst>
          </a:custGeom>
          <a:blipFill>
            <a:blip r:embed="rId15"/>
            <a:stretch>
              <a:fillRect l="-4756" t="0" r="0" b="-4756"/>
            </a:stretch>
          </a:blipFill>
        </p:spPr>
      </p:sp>
      <p:sp>
        <p:nvSpPr>
          <p:cNvPr name="Freeform 29" id="29"/>
          <p:cNvSpPr/>
          <p:nvPr/>
        </p:nvSpPr>
        <p:spPr>
          <a:xfrm flipH="false" flipV="false" rot="0">
            <a:off x="14838061" y="7692985"/>
            <a:ext cx="2903421" cy="1879134"/>
          </a:xfrm>
          <a:custGeom>
            <a:avLst/>
            <a:gdLst/>
            <a:ahLst/>
            <a:cxnLst/>
            <a:rect r="r" b="b" t="t" l="l"/>
            <a:pathLst>
              <a:path h="1879134" w="2903421">
                <a:moveTo>
                  <a:pt x="0" y="0"/>
                </a:moveTo>
                <a:lnTo>
                  <a:pt x="2903421" y="0"/>
                </a:lnTo>
                <a:lnTo>
                  <a:pt x="2903421" y="1879133"/>
                </a:lnTo>
                <a:lnTo>
                  <a:pt x="0" y="1879133"/>
                </a:lnTo>
                <a:lnTo>
                  <a:pt x="0" y="0"/>
                </a:lnTo>
                <a:close/>
              </a:path>
            </a:pathLst>
          </a:custGeom>
          <a:blipFill>
            <a:blip r:embed="rId16"/>
            <a:stretch>
              <a:fillRect l="0" t="0" r="0" b="0"/>
            </a:stretch>
          </a:blipFill>
        </p:spPr>
      </p:sp>
      <p:sp>
        <p:nvSpPr>
          <p:cNvPr name="TextBox 30" id="30"/>
          <p:cNvSpPr txBox="true"/>
          <p:nvPr/>
        </p:nvSpPr>
        <p:spPr>
          <a:xfrm rot="0">
            <a:off x="11251168" y="8994963"/>
            <a:ext cx="1169523" cy="169292"/>
          </a:xfrm>
          <a:prstGeom prst="rect">
            <a:avLst/>
          </a:prstGeom>
        </p:spPr>
        <p:txBody>
          <a:bodyPr anchor="t" rtlCol="false" tIns="0" lIns="0" bIns="0" rIns="0">
            <a:spAutoFit/>
          </a:bodyPr>
          <a:lstStyle/>
          <a:p>
            <a:pPr algn="ctr">
              <a:lnSpc>
                <a:spcPts val="1388"/>
              </a:lnSpc>
            </a:pPr>
          </a:p>
        </p:txBody>
      </p:sp>
      <p:sp>
        <p:nvSpPr>
          <p:cNvPr name="TextBox 31" id="31"/>
          <p:cNvSpPr txBox="true"/>
          <p:nvPr/>
        </p:nvSpPr>
        <p:spPr>
          <a:xfrm rot="0">
            <a:off x="1363798" y="8761213"/>
            <a:ext cx="2719892" cy="251460"/>
          </a:xfrm>
          <a:prstGeom prst="rect">
            <a:avLst/>
          </a:prstGeom>
        </p:spPr>
        <p:txBody>
          <a:bodyPr anchor="t" rtlCol="false" tIns="0" lIns="0" bIns="0" rIns="0">
            <a:spAutoFit/>
          </a:bodyPr>
          <a:lstStyle/>
          <a:p>
            <a:pPr algn="l" marL="388620" indent="-194310" lvl="1">
              <a:lnSpc>
                <a:spcPts val="1980"/>
              </a:lnSpc>
              <a:buFont typeface="Arial"/>
              <a:buChar char="•"/>
            </a:pPr>
            <a:r>
              <a:rPr lang="en-US" sz="1800">
                <a:solidFill>
                  <a:srgbClr val="FFFFFF"/>
                </a:solidFill>
                <a:latin typeface="TT Fors"/>
                <a:ea typeface="TT Fors"/>
                <a:cs typeface="TT Fors"/>
                <a:sym typeface="TT Fors"/>
              </a:rPr>
              <a:t>IOS TV application</a:t>
            </a:r>
          </a:p>
        </p:txBody>
      </p:sp>
      <p:sp>
        <p:nvSpPr>
          <p:cNvPr name="TextBox 32" id="32"/>
          <p:cNvSpPr txBox="true"/>
          <p:nvPr/>
        </p:nvSpPr>
        <p:spPr>
          <a:xfrm rot="0">
            <a:off x="5129506" y="7770324"/>
            <a:ext cx="2411058" cy="251460"/>
          </a:xfrm>
          <a:prstGeom prst="rect">
            <a:avLst/>
          </a:prstGeom>
        </p:spPr>
        <p:txBody>
          <a:bodyPr anchor="t" rtlCol="false" tIns="0" lIns="0" bIns="0" rIns="0">
            <a:spAutoFit/>
          </a:bodyPr>
          <a:lstStyle/>
          <a:p>
            <a:pPr algn="l" marL="388620" indent="-194310" lvl="1">
              <a:lnSpc>
                <a:spcPts val="1980"/>
              </a:lnSpc>
              <a:buFont typeface="Arial"/>
              <a:buChar char="•"/>
            </a:pPr>
            <a:r>
              <a:rPr lang="en-US" sz="1800">
                <a:solidFill>
                  <a:srgbClr val="FFFFFF"/>
                </a:solidFill>
                <a:latin typeface="TT Fors"/>
                <a:ea typeface="TT Fors"/>
                <a:cs typeface="TT Fors"/>
                <a:sym typeface="TT Fors"/>
              </a:rPr>
              <a:t>Amazon Fire TV</a:t>
            </a:r>
          </a:p>
        </p:txBody>
      </p:sp>
      <p:sp>
        <p:nvSpPr>
          <p:cNvPr name="TextBox 33" id="33"/>
          <p:cNvSpPr txBox="true"/>
          <p:nvPr/>
        </p:nvSpPr>
        <p:spPr>
          <a:xfrm rot="0">
            <a:off x="12607336" y="9141334"/>
            <a:ext cx="1956225" cy="746760"/>
          </a:xfrm>
          <a:prstGeom prst="rect">
            <a:avLst/>
          </a:prstGeom>
        </p:spPr>
        <p:txBody>
          <a:bodyPr anchor="t" rtlCol="false" tIns="0" lIns="0" bIns="0" rIns="0">
            <a:spAutoFit/>
          </a:bodyPr>
          <a:lstStyle/>
          <a:p>
            <a:pPr algn="l" marL="388620" indent="-194310" lvl="1">
              <a:lnSpc>
                <a:spcPts val="1980"/>
              </a:lnSpc>
              <a:buFont typeface="Arial"/>
              <a:buChar char="•"/>
            </a:pPr>
            <a:r>
              <a:rPr lang="en-US" sz="1800">
                <a:solidFill>
                  <a:srgbClr val="FFFFFF"/>
                </a:solidFill>
                <a:latin typeface="TT Fors"/>
                <a:ea typeface="TT Fors"/>
                <a:cs typeface="TT Fors"/>
                <a:sym typeface="TT Fors"/>
              </a:rPr>
              <a:t>Android / IOS  Mobile/Tablet Application</a:t>
            </a:r>
          </a:p>
        </p:txBody>
      </p:sp>
      <p:sp>
        <p:nvSpPr>
          <p:cNvPr name="TextBox 34" id="34"/>
          <p:cNvSpPr txBox="true"/>
          <p:nvPr/>
        </p:nvSpPr>
        <p:spPr>
          <a:xfrm rot="0">
            <a:off x="14843921" y="7188198"/>
            <a:ext cx="2891701" cy="251460"/>
          </a:xfrm>
          <a:prstGeom prst="rect">
            <a:avLst/>
          </a:prstGeom>
        </p:spPr>
        <p:txBody>
          <a:bodyPr anchor="t" rtlCol="false" tIns="0" lIns="0" bIns="0" rIns="0">
            <a:spAutoFit/>
          </a:bodyPr>
          <a:lstStyle/>
          <a:p>
            <a:pPr algn="l" marL="388620" indent="-194310" lvl="1">
              <a:lnSpc>
                <a:spcPts val="1980"/>
              </a:lnSpc>
              <a:buFont typeface="Arial"/>
              <a:buChar char="•"/>
            </a:pPr>
            <a:r>
              <a:rPr lang="en-US" sz="1800">
                <a:solidFill>
                  <a:srgbClr val="FFFFFF"/>
                </a:solidFill>
                <a:latin typeface="TT Fors"/>
                <a:ea typeface="TT Fors"/>
                <a:cs typeface="TT Fors"/>
                <a:sym typeface="TT Fors"/>
              </a:rPr>
              <a:t>Web OS (LG Smart TV)</a:t>
            </a:r>
          </a:p>
        </p:txBody>
      </p:sp>
      <p:sp>
        <p:nvSpPr>
          <p:cNvPr name="TextBox 35" id="35"/>
          <p:cNvSpPr txBox="true"/>
          <p:nvPr/>
        </p:nvSpPr>
        <p:spPr>
          <a:xfrm rot="0">
            <a:off x="14565114" y="9636634"/>
            <a:ext cx="3449315" cy="251460"/>
          </a:xfrm>
          <a:prstGeom prst="rect">
            <a:avLst/>
          </a:prstGeom>
        </p:spPr>
        <p:txBody>
          <a:bodyPr anchor="t" rtlCol="false" tIns="0" lIns="0" bIns="0" rIns="0">
            <a:spAutoFit/>
          </a:bodyPr>
          <a:lstStyle/>
          <a:p>
            <a:pPr algn="l" marL="388620" indent="-194310" lvl="1">
              <a:lnSpc>
                <a:spcPts val="1980"/>
              </a:lnSpc>
              <a:buFont typeface="Arial"/>
              <a:buChar char="•"/>
            </a:pPr>
            <a:r>
              <a:rPr lang="en-US" sz="1800" strike="noStrike" u="none">
                <a:solidFill>
                  <a:srgbClr val="FFFFFF"/>
                </a:solidFill>
                <a:latin typeface="TT Fors"/>
                <a:ea typeface="TT Fors"/>
                <a:cs typeface="TT Fors"/>
                <a:sym typeface="TT Fors"/>
              </a:rPr>
              <a:t>Tizen OS (SamsungSmart TV)</a:t>
            </a:r>
          </a:p>
        </p:txBody>
      </p:sp>
    </p:spTree>
  </p:cSld>
  <p:clrMapOvr>
    <a:masterClrMapping/>
  </p:clrMapOvr>
  <p:transition spd="slow">
    <p:push dir="u"/>
  </p:transition>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1890531">
            <a:off x="1637724" y="1388062"/>
            <a:ext cx="6071221" cy="6071221"/>
          </a:xfrm>
          <a:custGeom>
            <a:avLst/>
            <a:gdLst/>
            <a:ahLst/>
            <a:cxnLst/>
            <a:rect r="r" b="b" t="t" l="l"/>
            <a:pathLst>
              <a:path h="6071221" w="6071221">
                <a:moveTo>
                  <a:pt x="6071221" y="0"/>
                </a:moveTo>
                <a:lnTo>
                  <a:pt x="0" y="0"/>
                </a:lnTo>
                <a:lnTo>
                  <a:pt x="0" y="6071221"/>
                </a:lnTo>
                <a:lnTo>
                  <a:pt x="6071221" y="6071221"/>
                </a:lnTo>
                <a:lnTo>
                  <a:pt x="6071221" y="0"/>
                </a:lnTo>
                <a:close/>
              </a:path>
            </a:pathLst>
          </a:custGeom>
          <a:blipFill>
            <a:blip r:embed="rId2">
              <a:alphaModFix amt="5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81307" y="2225569"/>
            <a:ext cx="3240483" cy="6038168"/>
          </a:xfrm>
          <a:custGeom>
            <a:avLst/>
            <a:gdLst/>
            <a:ahLst/>
            <a:cxnLst/>
            <a:rect r="r" b="b" t="t" l="l"/>
            <a:pathLst>
              <a:path h="6038168" w="3240483">
                <a:moveTo>
                  <a:pt x="0" y="0"/>
                </a:moveTo>
                <a:lnTo>
                  <a:pt x="3240483" y="0"/>
                </a:lnTo>
                <a:lnTo>
                  <a:pt x="3240483" y="6038168"/>
                </a:lnTo>
                <a:lnTo>
                  <a:pt x="0" y="6038168"/>
                </a:lnTo>
                <a:lnTo>
                  <a:pt x="0" y="0"/>
                </a:lnTo>
                <a:close/>
              </a:path>
            </a:pathLst>
          </a:custGeom>
          <a:blipFill>
            <a:blip r:embed="rId4"/>
            <a:stretch>
              <a:fillRect l="0" t="-28" r="0" b="-28"/>
            </a:stretch>
          </a:blipFill>
        </p:spPr>
      </p:sp>
      <p:sp>
        <p:nvSpPr>
          <p:cNvPr name="Freeform 4" id="4"/>
          <p:cNvSpPr/>
          <p:nvPr/>
        </p:nvSpPr>
        <p:spPr>
          <a:xfrm flipH="false" flipV="false" rot="0">
            <a:off x="3648294" y="1891093"/>
            <a:ext cx="3599488" cy="6707120"/>
          </a:xfrm>
          <a:custGeom>
            <a:avLst/>
            <a:gdLst/>
            <a:ahLst/>
            <a:cxnLst/>
            <a:rect r="r" b="b" t="t" l="l"/>
            <a:pathLst>
              <a:path h="6707120" w="3599488">
                <a:moveTo>
                  <a:pt x="0" y="0"/>
                </a:moveTo>
                <a:lnTo>
                  <a:pt x="3599487" y="0"/>
                </a:lnTo>
                <a:lnTo>
                  <a:pt x="3599487" y="6707120"/>
                </a:lnTo>
                <a:lnTo>
                  <a:pt x="0" y="6707120"/>
                </a:lnTo>
                <a:lnTo>
                  <a:pt x="0" y="0"/>
                </a:lnTo>
                <a:close/>
              </a:path>
            </a:pathLst>
          </a:custGeom>
          <a:blipFill>
            <a:blip r:embed="rId5"/>
            <a:stretch>
              <a:fillRect l="0" t="-28" r="0" b="-28"/>
            </a:stretch>
          </a:blipFill>
        </p:spPr>
      </p:sp>
      <p:sp>
        <p:nvSpPr>
          <p:cNvPr name="Freeform 5" id="5"/>
          <p:cNvSpPr/>
          <p:nvPr/>
        </p:nvSpPr>
        <p:spPr>
          <a:xfrm flipH="false" flipV="false" rot="0">
            <a:off x="5260050" y="2897172"/>
            <a:ext cx="4537896" cy="4537896"/>
          </a:xfrm>
          <a:custGeom>
            <a:avLst/>
            <a:gdLst/>
            <a:ahLst/>
            <a:cxnLst/>
            <a:rect r="r" b="b" t="t" l="l"/>
            <a:pathLst>
              <a:path h="4537896" w="4537896">
                <a:moveTo>
                  <a:pt x="0" y="0"/>
                </a:moveTo>
                <a:lnTo>
                  <a:pt x="4537897" y="0"/>
                </a:lnTo>
                <a:lnTo>
                  <a:pt x="4537897" y="4537897"/>
                </a:lnTo>
                <a:lnTo>
                  <a:pt x="0" y="4537897"/>
                </a:lnTo>
                <a:lnTo>
                  <a:pt x="0" y="0"/>
                </a:lnTo>
                <a:close/>
              </a:path>
            </a:pathLst>
          </a:custGeom>
          <a:blipFill>
            <a:blip r:embed="rId6"/>
            <a:stretch>
              <a:fillRect l="0" t="0" r="0" b="0"/>
            </a:stretch>
          </a:blipFill>
        </p:spPr>
      </p:sp>
      <p:grpSp>
        <p:nvGrpSpPr>
          <p:cNvPr name="Group 6" id="6"/>
          <p:cNvGrpSpPr/>
          <p:nvPr/>
        </p:nvGrpSpPr>
        <p:grpSpPr>
          <a:xfrm rot="0">
            <a:off x="5755606" y="3091614"/>
            <a:ext cx="3582553" cy="3582539"/>
            <a:chOff x="0" y="0"/>
            <a:chExt cx="6350000" cy="6349975"/>
          </a:xfrm>
        </p:grpSpPr>
        <p:sp>
          <p:nvSpPr>
            <p:cNvPr name="Freeform 7" id="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l="0" t="-4161" r="0" b="-112374"/>
              </a:stretch>
            </a:blipFill>
            <a:ln w="57150" cap="sq">
              <a:solidFill>
                <a:srgbClr val="F59114"/>
              </a:solidFill>
              <a:prstDash val="solid"/>
              <a:miter/>
            </a:ln>
          </p:spPr>
        </p:sp>
      </p:grpSp>
      <p:sp>
        <p:nvSpPr>
          <p:cNvPr name="Freeform 8" id="8"/>
          <p:cNvSpPr/>
          <p:nvPr/>
        </p:nvSpPr>
        <p:spPr>
          <a:xfrm flipH="false" flipV="false" rot="2117396">
            <a:off x="5277832" y="2136514"/>
            <a:ext cx="1847754" cy="1367338"/>
          </a:xfrm>
          <a:custGeom>
            <a:avLst/>
            <a:gdLst/>
            <a:ahLst/>
            <a:cxnLst/>
            <a:rect r="r" b="b" t="t" l="l"/>
            <a:pathLst>
              <a:path h="1367338" w="1847754">
                <a:moveTo>
                  <a:pt x="0" y="0"/>
                </a:moveTo>
                <a:lnTo>
                  <a:pt x="1847755" y="0"/>
                </a:lnTo>
                <a:lnTo>
                  <a:pt x="1847755" y="1367338"/>
                </a:lnTo>
                <a:lnTo>
                  <a:pt x="0" y="13673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9" id="9"/>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10"/>
            <a:stretch>
              <a:fillRect l="0" t="0" r="0" b="0"/>
            </a:stretch>
          </a:blipFill>
        </p:spPr>
      </p:sp>
      <p:sp>
        <p:nvSpPr>
          <p:cNvPr name="TextBox 10" id="10"/>
          <p:cNvSpPr txBox="true"/>
          <p:nvPr/>
        </p:nvSpPr>
        <p:spPr>
          <a:xfrm rot="0">
            <a:off x="10451077" y="1076325"/>
            <a:ext cx="3547444"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TeamVate</a:t>
            </a:r>
          </a:p>
        </p:txBody>
      </p:sp>
      <p:grpSp>
        <p:nvGrpSpPr>
          <p:cNvPr name="Group 11" id="11"/>
          <p:cNvGrpSpPr/>
          <p:nvPr/>
        </p:nvGrpSpPr>
        <p:grpSpPr>
          <a:xfrm rot="0">
            <a:off x="869254" y="631725"/>
            <a:ext cx="2852513" cy="614633"/>
            <a:chOff x="0" y="0"/>
            <a:chExt cx="751279" cy="161879"/>
          </a:xfrm>
        </p:grpSpPr>
        <p:sp>
          <p:nvSpPr>
            <p:cNvPr name="Freeform 12" id="12"/>
            <p:cNvSpPr/>
            <p:nvPr/>
          </p:nvSpPr>
          <p:spPr>
            <a:xfrm flipH="false" flipV="false" rot="0">
              <a:off x="0" y="0"/>
              <a:ext cx="751279" cy="161879"/>
            </a:xfrm>
            <a:custGeom>
              <a:avLst/>
              <a:gdLst/>
              <a:ahLst/>
              <a:cxnLst/>
              <a:rect r="r" b="b" t="t" l="l"/>
              <a:pathLst>
                <a:path h="161879" w="751279">
                  <a:moveTo>
                    <a:pt x="80939" y="0"/>
                  </a:moveTo>
                  <a:lnTo>
                    <a:pt x="670340" y="0"/>
                  </a:lnTo>
                  <a:cubicBezTo>
                    <a:pt x="715041" y="0"/>
                    <a:pt x="751279" y="36238"/>
                    <a:pt x="751279" y="80939"/>
                  </a:cubicBezTo>
                  <a:lnTo>
                    <a:pt x="751279" y="80939"/>
                  </a:lnTo>
                  <a:cubicBezTo>
                    <a:pt x="751279" y="102406"/>
                    <a:pt x="742752" y="122993"/>
                    <a:pt x="727572" y="138172"/>
                  </a:cubicBezTo>
                  <a:cubicBezTo>
                    <a:pt x="712393" y="153351"/>
                    <a:pt x="691806" y="161879"/>
                    <a:pt x="67034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3" id="13"/>
            <p:cNvSpPr txBox="true"/>
            <p:nvPr/>
          </p:nvSpPr>
          <p:spPr>
            <a:xfrm>
              <a:off x="0" y="-38100"/>
              <a:ext cx="751279"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ReactNative (Expo Web)</a:t>
              </a:r>
            </a:p>
          </p:txBody>
        </p:sp>
      </p:grpSp>
      <p:grpSp>
        <p:nvGrpSpPr>
          <p:cNvPr name="Group 14" id="14"/>
          <p:cNvGrpSpPr/>
          <p:nvPr/>
        </p:nvGrpSpPr>
        <p:grpSpPr>
          <a:xfrm rot="0">
            <a:off x="4074348" y="604397"/>
            <a:ext cx="2492306" cy="614633"/>
            <a:chOff x="0" y="0"/>
            <a:chExt cx="656410" cy="161879"/>
          </a:xfrm>
        </p:grpSpPr>
        <p:sp>
          <p:nvSpPr>
            <p:cNvPr name="Freeform 15" id="15"/>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6" id="16"/>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TypeScript</a:t>
              </a:r>
            </a:p>
          </p:txBody>
        </p:sp>
      </p:grpSp>
      <p:sp>
        <p:nvSpPr>
          <p:cNvPr name="TextBox 17" id="17"/>
          <p:cNvSpPr txBox="true"/>
          <p:nvPr/>
        </p:nvSpPr>
        <p:spPr>
          <a:xfrm rot="0">
            <a:off x="10458299" y="1955815"/>
            <a:ext cx="6733412" cy="43186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iFlair played a key role in developing Team vate, ensuring it was both functional and user-friendly. They used React Native (Expo web + TypeScript) to build the platform, incorporating several important features. These included flexible workspace management, customizable one-to-one and group chat integrations, and draggable task-card management for better organization. iFlair also implemented thread functionality for organized discussions, custom emoji support in chats, and push notification integration for timely updates. Secure user authentication was enabled through email, Google, or Apple accounts, and personalized dashboards were created to display user-specific data.</a:t>
            </a:r>
          </a:p>
        </p:txBody>
      </p:sp>
      <p:sp>
        <p:nvSpPr>
          <p:cNvPr name="TextBox 18" id="18"/>
          <p:cNvSpPr txBox="true"/>
          <p:nvPr/>
        </p:nvSpPr>
        <p:spPr>
          <a:xfrm rot="0">
            <a:off x="10311836" y="7283753"/>
            <a:ext cx="5773216" cy="2338197"/>
          </a:xfrm>
          <a:prstGeom prst="rect">
            <a:avLst/>
          </a:prstGeom>
        </p:spPr>
        <p:txBody>
          <a:bodyPr anchor="t" rtlCol="false" tIns="0" lIns="0" bIns="0" rIns="0">
            <a:spAutoFit/>
          </a:bodyPr>
          <a:lstStyle/>
          <a:p>
            <a:pPr algn="l" marL="453390" indent="-226695" lvl="1">
              <a:lnSpc>
                <a:spcPts val="3759"/>
              </a:lnSpc>
              <a:spcBef>
                <a:spcPct val="0"/>
              </a:spcBef>
              <a:buFont typeface="Arial"/>
              <a:buChar char="•"/>
            </a:pPr>
            <a:r>
              <a:rPr lang="en-US" sz="2100" strike="noStrike" u="none">
                <a:solidFill>
                  <a:srgbClr val="F0E07F">
                    <a:alpha val="80000"/>
                  </a:srgbClr>
                </a:solidFill>
                <a:latin typeface="TT Fors"/>
                <a:ea typeface="TT Fors"/>
                <a:cs typeface="TT Fors"/>
                <a:sym typeface="TT Fors"/>
              </a:rPr>
              <a:t>Different workspace management.</a:t>
            </a:r>
          </a:p>
          <a:p>
            <a:pPr algn="l" marL="453390" indent="-226695" lvl="1">
              <a:lnSpc>
                <a:spcPts val="3759"/>
              </a:lnSpc>
              <a:spcBef>
                <a:spcPct val="0"/>
              </a:spcBef>
              <a:buFont typeface="Arial"/>
              <a:buChar char="•"/>
            </a:pPr>
            <a:r>
              <a:rPr lang="en-US" sz="2100" strike="noStrike" u="none">
                <a:solidFill>
                  <a:srgbClr val="F0E07F">
                    <a:alpha val="80000"/>
                  </a:srgbClr>
                </a:solidFill>
                <a:latin typeface="TT Fors"/>
                <a:ea typeface="TT Fors"/>
                <a:cs typeface="TT Fors"/>
                <a:sym typeface="TT Fors"/>
              </a:rPr>
              <a:t>Customizable one-to-one and group chat integration.</a:t>
            </a:r>
          </a:p>
          <a:p>
            <a:pPr algn="l" marL="453390" indent="-226695" lvl="1">
              <a:lnSpc>
                <a:spcPts val="3759"/>
              </a:lnSpc>
              <a:spcBef>
                <a:spcPct val="0"/>
              </a:spcBef>
              <a:buFont typeface="Arial"/>
              <a:buChar char="•"/>
            </a:pPr>
            <a:r>
              <a:rPr lang="en-US" sz="2100" strike="noStrike" u="none">
                <a:solidFill>
                  <a:srgbClr val="F0E07F">
                    <a:alpha val="80000"/>
                  </a:srgbClr>
                </a:solidFill>
                <a:latin typeface="TT Fors"/>
                <a:ea typeface="TT Fors"/>
                <a:cs typeface="TT Fors"/>
                <a:sym typeface="TT Fors"/>
              </a:rPr>
              <a:t>Custom emoji support.</a:t>
            </a:r>
          </a:p>
          <a:p>
            <a:pPr algn="l" marL="453390" indent="-226695" lvl="1">
              <a:lnSpc>
                <a:spcPts val="3759"/>
              </a:lnSpc>
              <a:spcBef>
                <a:spcPct val="0"/>
              </a:spcBef>
              <a:buFont typeface="Arial"/>
              <a:buChar char="•"/>
            </a:pPr>
            <a:r>
              <a:rPr lang="en-US" sz="2100" strike="noStrike" u="none">
                <a:solidFill>
                  <a:srgbClr val="F0E07F">
                    <a:alpha val="80000"/>
                  </a:srgbClr>
                </a:solidFill>
                <a:latin typeface="TT Fors"/>
                <a:ea typeface="TT Fors"/>
                <a:cs typeface="TT Fors"/>
                <a:sym typeface="TT Fors"/>
              </a:rPr>
              <a:t>Topic-Specific Threads</a:t>
            </a:r>
          </a:p>
        </p:txBody>
      </p:sp>
      <p:sp>
        <p:nvSpPr>
          <p:cNvPr name="TextBox 19" id="19"/>
          <p:cNvSpPr txBox="true"/>
          <p:nvPr/>
        </p:nvSpPr>
        <p:spPr>
          <a:xfrm rot="0">
            <a:off x="10451077" y="6702728"/>
            <a:ext cx="2524925"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20" id="20"/>
          <p:cNvGrpSpPr/>
          <p:nvPr/>
        </p:nvGrpSpPr>
        <p:grpSpPr>
          <a:xfrm rot="0">
            <a:off x="1381307" y="9083988"/>
            <a:ext cx="5663776" cy="704887"/>
            <a:chOff x="0" y="0"/>
            <a:chExt cx="1491694" cy="185649"/>
          </a:xfrm>
        </p:grpSpPr>
        <p:sp>
          <p:nvSpPr>
            <p:cNvPr name="Freeform 21" id="21"/>
            <p:cNvSpPr/>
            <p:nvPr/>
          </p:nvSpPr>
          <p:spPr>
            <a:xfrm flipH="false" flipV="false" rot="0">
              <a:off x="0" y="0"/>
              <a:ext cx="1491694" cy="185649"/>
            </a:xfrm>
            <a:custGeom>
              <a:avLst/>
              <a:gdLst/>
              <a:ahLst/>
              <a:cxnLst/>
              <a:rect r="r" b="b" t="t" l="l"/>
              <a:pathLst>
                <a:path h="185649" w="1491694">
                  <a:moveTo>
                    <a:pt x="92825" y="0"/>
                  </a:moveTo>
                  <a:lnTo>
                    <a:pt x="1398870" y="0"/>
                  </a:lnTo>
                  <a:cubicBezTo>
                    <a:pt x="1450135" y="0"/>
                    <a:pt x="1491694" y="41559"/>
                    <a:pt x="1491694" y="92825"/>
                  </a:cubicBezTo>
                  <a:lnTo>
                    <a:pt x="1491694" y="92825"/>
                  </a:lnTo>
                  <a:cubicBezTo>
                    <a:pt x="1491694" y="117443"/>
                    <a:pt x="1481914" y="141053"/>
                    <a:pt x="1464506" y="158461"/>
                  </a:cubicBezTo>
                  <a:cubicBezTo>
                    <a:pt x="1447098" y="175869"/>
                    <a:pt x="1423488" y="185649"/>
                    <a:pt x="1398870"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22" id="22"/>
            <p:cNvSpPr txBox="true"/>
            <p:nvPr/>
          </p:nvSpPr>
          <p:spPr>
            <a:xfrm>
              <a:off x="0" y="-38100"/>
              <a:ext cx="1491694" cy="223749"/>
            </a:xfrm>
            <a:prstGeom prst="rect">
              <a:avLst/>
            </a:prstGeom>
          </p:spPr>
          <p:txBody>
            <a:bodyPr anchor="ctr" rtlCol="false" tIns="50800" lIns="50800" bIns="50800" rIns="50800"/>
            <a:lstStyle/>
            <a:p>
              <a:pPr algn="ctr">
                <a:lnSpc>
                  <a:spcPts val="2520"/>
                </a:lnSpc>
              </a:pPr>
            </a:p>
          </p:txBody>
        </p:sp>
      </p:grpSp>
      <p:sp>
        <p:nvSpPr>
          <p:cNvPr name="TextBox 23" id="23"/>
          <p:cNvSpPr txBox="true"/>
          <p:nvPr/>
        </p:nvSpPr>
        <p:spPr>
          <a:xfrm rot="0">
            <a:off x="1878418" y="9243074"/>
            <a:ext cx="4669553"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hlinkClick r:id="rId11" tooltip="https://www.teamvate.com"/>
              </a:rPr>
              <a:t>Reference: </a:t>
            </a:r>
            <a:r>
              <a:rPr lang="en-US" sz="1800" u="sng">
                <a:solidFill>
                  <a:srgbClr val="000000"/>
                </a:solidFill>
                <a:latin typeface="TT Fors Bold"/>
                <a:ea typeface="TT Fors Bold"/>
                <a:cs typeface="TT Fors Bold"/>
                <a:sym typeface="TT Fors Bold"/>
                <a:hlinkClick r:id="rId12" tooltip="https://www.teamvate.com"/>
              </a:rPr>
              <a:t>https://www.teamvate.com</a:t>
            </a:r>
          </a:p>
        </p:txBody>
      </p:sp>
    </p:spTree>
  </p:cSld>
  <p:clrMapOvr>
    <a:masterClrMapping/>
  </p:clrMapOvr>
  <p:transition spd="slow">
    <p:push dir="u"/>
  </p:transition>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1890531">
            <a:off x="1618310" y="831097"/>
            <a:ext cx="6460244" cy="6460244"/>
          </a:xfrm>
          <a:custGeom>
            <a:avLst/>
            <a:gdLst/>
            <a:ahLst/>
            <a:cxnLst/>
            <a:rect r="r" b="b" t="t" l="l"/>
            <a:pathLst>
              <a:path h="6460244" w="6460244">
                <a:moveTo>
                  <a:pt x="6460244" y="0"/>
                </a:moveTo>
                <a:lnTo>
                  <a:pt x="0" y="0"/>
                </a:lnTo>
                <a:lnTo>
                  <a:pt x="0" y="6460244"/>
                </a:lnTo>
                <a:lnTo>
                  <a:pt x="6460244" y="6460244"/>
                </a:lnTo>
                <a:lnTo>
                  <a:pt x="6460244" y="0"/>
                </a:lnTo>
                <a:close/>
              </a:path>
            </a:pathLst>
          </a:custGeom>
          <a:blipFill>
            <a:blip r:embed="rId2">
              <a:alphaModFix amt="5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28460" y="2566395"/>
            <a:ext cx="6421621" cy="3362742"/>
          </a:xfrm>
          <a:custGeom>
            <a:avLst/>
            <a:gdLst/>
            <a:ahLst/>
            <a:cxnLst/>
            <a:rect r="r" b="b" t="t" l="l"/>
            <a:pathLst>
              <a:path h="3362742" w="6421621">
                <a:moveTo>
                  <a:pt x="0" y="0"/>
                </a:moveTo>
                <a:lnTo>
                  <a:pt x="6421621" y="0"/>
                </a:lnTo>
                <a:lnTo>
                  <a:pt x="6421621" y="3362741"/>
                </a:lnTo>
                <a:lnTo>
                  <a:pt x="0" y="3362741"/>
                </a:lnTo>
                <a:lnTo>
                  <a:pt x="0" y="0"/>
                </a:lnTo>
                <a:close/>
              </a:path>
            </a:pathLst>
          </a:custGeom>
          <a:blipFill>
            <a:blip r:embed="rId4"/>
            <a:stretch>
              <a:fillRect l="-152" t="0" r="-33186" b="0"/>
            </a:stretch>
          </a:blipFill>
        </p:spPr>
      </p:sp>
      <p:sp>
        <p:nvSpPr>
          <p:cNvPr name="Freeform 4" id="4"/>
          <p:cNvSpPr/>
          <p:nvPr/>
        </p:nvSpPr>
        <p:spPr>
          <a:xfrm flipH="false" flipV="false" rot="0">
            <a:off x="1675311" y="4516466"/>
            <a:ext cx="6346242" cy="3197297"/>
          </a:xfrm>
          <a:custGeom>
            <a:avLst/>
            <a:gdLst/>
            <a:ahLst/>
            <a:cxnLst/>
            <a:rect r="r" b="b" t="t" l="l"/>
            <a:pathLst>
              <a:path h="3197297" w="6346242">
                <a:moveTo>
                  <a:pt x="0" y="0"/>
                </a:moveTo>
                <a:lnTo>
                  <a:pt x="6346242" y="0"/>
                </a:lnTo>
                <a:lnTo>
                  <a:pt x="6346242" y="3197297"/>
                </a:lnTo>
                <a:lnTo>
                  <a:pt x="0" y="3197297"/>
                </a:lnTo>
                <a:lnTo>
                  <a:pt x="0" y="0"/>
                </a:lnTo>
                <a:close/>
              </a:path>
            </a:pathLst>
          </a:custGeom>
          <a:blipFill>
            <a:blip r:embed="rId5"/>
            <a:stretch>
              <a:fillRect l="0" t="0" r="0" b="0"/>
            </a:stretch>
          </a:blipFill>
        </p:spPr>
      </p:sp>
      <p:sp>
        <p:nvSpPr>
          <p:cNvPr name="Freeform 5" id="5"/>
          <p:cNvSpPr/>
          <p:nvPr/>
        </p:nvSpPr>
        <p:spPr>
          <a:xfrm flipH="false" flipV="false" rot="0">
            <a:off x="406401" y="1586254"/>
            <a:ext cx="2655133" cy="2615887"/>
          </a:xfrm>
          <a:custGeom>
            <a:avLst/>
            <a:gdLst/>
            <a:ahLst/>
            <a:cxnLst/>
            <a:rect r="r" b="b" t="t" l="l"/>
            <a:pathLst>
              <a:path h="2615887" w="2655133">
                <a:moveTo>
                  <a:pt x="0" y="0"/>
                </a:moveTo>
                <a:lnTo>
                  <a:pt x="2655134" y="0"/>
                </a:lnTo>
                <a:lnTo>
                  <a:pt x="2655134" y="2615887"/>
                </a:lnTo>
                <a:lnTo>
                  <a:pt x="0" y="2615887"/>
                </a:lnTo>
                <a:lnTo>
                  <a:pt x="0" y="0"/>
                </a:lnTo>
                <a:close/>
              </a:path>
            </a:pathLst>
          </a:custGeom>
          <a:blipFill>
            <a:blip r:embed="rId6"/>
            <a:stretch>
              <a:fillRect l="0" t="-750" r="0" b="-750"/>
            </a:stretch>
          </a:blipFill>
        </p:spPr>
      </p:sp>
      <p:sp>
        <p:nvSpPr>
          <p:cNvPr name="Freeform 6" id="6"/>
          <p:cNvSpPr/>
          <p:nvPr/>
        </p:nvSpPr>
        <p:spPr>
          <a:xfrm flipH="false" flipV="false" rot="0">
            <a:off x="1225248" y="4755272"/>
            <a:ext cx="6923662" cy="3766282"/>
          </a:xfrm>
          <a:custGeom>
            <a:avLst/>
            <a:gdLst/>
            <a:ahLst/>
            <a:cxnLst/>
            <a:rect r="r" b="b" t="t" l="l"/>
            <a:pathLst>
              <a:path h="3766282" w="6923662">
                <a:moveTo>
                  <a:pt x="0" y="0"/>
                </a:moveTo>
                <a:lnTo>
                  <a:pt x="6923662" y="0"/>
                </a:lnTo>
                <a:lnTo>
                  <a:pt x="6923662" y="3766283"/>
                </a:lnTo>
                <a:lnTo>
                  <a:pt x="0" y="3766283"/>
                </a:lnTo>
                <a:lnTo>
                  <a:pt x="0" y="0"/>
                </a:lnTo>
                <a:close/>
              </a:path>
            </a:pathLst>
          </a:custGeom>
          <a:blipFill>
            <a:blip r:embed="rId7"/>
            <a:stretch>
              <a:fillRect l="-3617" t="0" r="-3617" b="0"/>
            </a:stretch>
          </a:blipFill>
        </p:spPr>
      </p:sp>
      <p:sp>
        <p:nvSpPr>
          <p:cNvPr name="Freeform 7" id="7"/>
          <p:cNvSpPr/>
          <p:nvPr/>
        </p:nvSpPr>
        <p:spPr>
          <a:xfrm flipH="false" flipV="false" rot="0">
            <a:off x="4908454" y="1381238"/>
            <a:ext cx="2504203" cy="2467187"/>
          </a:xfrm>
          <a:custGeom>
            <a:avLst/>
            <a:gdLst/>
            <a:ahLst/>
            <a:cxnLst/>
            <a:rect r="r" b="b" t="t" l="l"/>
            <a:pathLst>
              <a:path h="2467187" w="2504203">
                <a:moveTo>
                  <a:pt x="0" y="0"/>
                </a:moveTo>
                <a:lnTo>
                  <a:pt x="2504203" y="0"/>
                </a:lnTo>
                <a:lnTo>
                  <a:pt x="2504203" y="2467188"/>
                </a:lnTo>
                <a:lnTo>
                  <a:pt x="0" y="2467188"/>
                </a:lnTo>
                <a:lnTo>
                  <a:pt x="0" y="0"/>
                </a:lnTo>
                <a:close/>
              </a:path>
            </a:pathLst>
          </a:custGeom>
          <a:blipFill>
            <a:blip r:embed="rId6"/>
            <a:stretch>
              <a:fillRect l="0" t="-750" r="0" b="-750"/>
            </a:stretch>
          </a:blipFill>
        </p:spPr>
      </p:sp>
      <p:grpSp>
        <p:nvGrpSpPr>
          <p:cNvPr name="Group 8" id="8"/>
          <p:cNvGrpSpPr/>
          <p:nvPr/>
        </p:nvGrpSpPr>
        <p:grpSpPr>
          <a:xfrm rot="0">
            <a:off x="567848" y="1811759"/>
            <a:ext cx="2214927" cy="2214918"/>
            <a:chOff x="0" y="0"/>
            <a:chExt cx="6350000" cy="6349975"/>
          </a:xfrm>
        </p:grpSpPr>
        <p:sp>
          <p:nvSpPr>
            <p:cNvPr name="Freeform 9" id="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167463" t="-94330" r="-360848" b="-118684"/>
              </a:stretch>
            </a:blipFill>
            <a:ln w="57150" cap="sq">
              <a:solidFill>
                <a:srgbClr val="F59114"/>
              </a:solidFill>
              <a:prstDash val="solid"/>
              <a:miter/>
            </a:ln>
          </p:spPr>
        </p:sp>
      </p:grpSp>
      <p:grpSp>
        <p:nvGrpSpPr>
          <p:cNvPr name="Group 10" id="10"/>
          <p:cNvGrpSpPr/>
          <p:nvPr/>
        </p:nvGrpSpPr>
        <p:grpSpPr>
          <a:xfrm rot="0">
            <a:off x="5122994" y="1795756"/>
            <a:ext cx="2384685" cy="2384675"/>
            <a:chOff x="0" y="0"/>
            <a:chExt cx="6350000" cy="6349975"/>
          </a:xfrm>
        </p:grpSpPr>
        <p:sp>
          <p:nvSpPr>
            <p:cNvPr name="Freeform 11" id="1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291068" t="-98233" r="-237243" b="-114781"/>
              </a:stretch>
            </a:blipFill>
            <a:ln w="57150" cap="sq">
              <a:solidFill>
                <a:srgbClr val="F59114"/>
              </a:solidFill>
              <a:prstDash val="solid"/>
              <a:miter/>
            </a:ln>
          </p:spPr>
        </p:sp>
      </p:grpSp>
      <p:grpSp>
        <p:nvGrpSpPr>
          <p:cNvPr name="Group 12" id="12"/>
          <p:cNvGrpSpPr/>
          <p:nvPr/>
        </p:nvGrpSpPr>
        <p:grpSpPr>
          <a:xfrm rot="0">
            <a:off x="6147786" y="4715657"/>
            <a:ext cx="2463182" cy="2463173"/>
            <a:chOff x="0" y="0"/>
            <a:chExt cx="6350000" cy="6349975"/>
          </a:xfrm>
        </p:grpSpPr>
        <p:sp>
          <p:nvSpPr>
            <p:cNvPr name="Freeform 13" id="1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447200" t="-92378" r="-81111" b="-120636"/>
              </a:stretch>
            </a:blipFill>
            <a:ln w="57150" cap="sq">
              <a:solidFill>
                <a:srgbClr val="F59114"/>
              </a:solidFill>
              <a:prstDash val="solid"/>
              <a:miter/>
            </a:ln>
          </p:spPr>
        </p:sp>
      </p:grpSp>
      <p:sp>
        <p:nvSpPr>
          <p:cNvPr name="Freeform 14" id="1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9"/>
            <a:stretch>
              <a:fillRect l="0" t="0" r="0" b="0"/>
            </a:stretch>
          </a:blipFill>
        </p:spPr>
      </p:sp>
      <p:grpSp>
        <p:nvGrpSpPr>
          <p:cNvPr name="Group 15" id="15"/>
          <p:cNvGrpSpPr/>
          <p:nvPr/>
        </p:nvGrpSpPr>
        <p:grpSpPr>
          <a:xfrm rot="0">
            <a:off x="930586" y="707337"/>
            <a:ext cx="1959133" cy="614633"/>
            <a:chOff x="0" y="0"/>
            <a:chExt cx="515986" cy="161879"/>
          </a:xfrm>
        </p:grpSpPr>
        <p:sp>
          <p:nvSpPr>
            <p:cNvPr name="Freeform 16" id="16"/>
            <p:cNvSpPr/>
            <p:nvPr/>
          </p:nvSpPr>
          <p:spPr>
            <a:xfrm flipH="false" flipV="false" rot="0">
              <a:off x="0" y="0"/>
              <a:ext cx="515986" cy="161879"/>
            </a:xfrm>
            <a:custGeom>
              <a:avLst/>
              <a:gdLst/>
              <a:ahLst/>
              <a:cxnLst/>
              <a:rect r="r" b="b" t="t" l="l"/>
              <a:pathLst>
                <a:path h="161879" w="515986">
                  <a:moveTo>
                    <a:pt x="80939" y="0"/>
                  </a:moveTo>
                  <a:lnTo>
                    <a:pt x="435046" y="0"/>
                  </a:lnTo>
                  <a:cubicBezTo>
                    <a:pt x="456513" y="0"/>
                    <a:pt x="477100" y="8528"/>
                    <a:pt x="492279" y="23707"/>
                  </a:cubicBezTo>
                  <a:cubicBezTo>
                    <a:pt x="507458" y="38886"/>
                    <a:pt x="515986" y="59473"/>
                    <a:pt x="515986" y="80939"/>
                  </a:cubicBezTo>
                  <a:lnTo>
                    <a:pt x="515986" y="80939"/>
                  </a:lnTo>
                  <a:cubicBezTo>
                    <a:pt x="515986" y="102406"/>
                    <a:pt x="507458" y="122993"/>
                    <a:pt x="492279" y="138172"/>
                  </a:cubicBezTo>
                  <a:cubicBezTo>
                    <a:pt x="477100" y="153351"/>
                    <a:pt x="456513" y="161879"/>
                    <a:pt x="435046"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7" id="17"/>
            <p:cNvSpPr txBox="true"/>
            <p:nvPr/>
          </p:nvSpPr>
          <p:spPr>
            <a:xfrm>
              <a:off x="0" y="-38100"/>
              <a:ext cx="51598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Magento</a:t>
              </a:r>
            </a:p>
          </p:txBody>
        </p:sp>
      </p:grpSp>
      <p:sp>
        <p:nvSpPr>
          <p:cNvPr name="TextBox 18" id="18"/>
          <p:cNvSpPr txBox="true"/>
          <p:nvPr/>
        </p:nvSpPr>
        <p:spPr>
          <a:xfrm rot="0">
            <a:off x="9290463" y="754962"/>
            <a:ext cx="4972422" cy="648970"/>
          </a:xfrm>
          <a:prstGeom prst="rect">
            <a:avLst/>
          </a:prstGeom>
        </p:spPr>
        <p:txBody>
          <a:bodyPr anchor="t" rtlCol="false" tIns="0" lIns="0" bIns="0" rIns="0">
            <a:spAutoFit/>
          </a:bodyPr>
          <a:lstStyle/>
          <a:p>
            <a:pPr algn="l">
              <a:lnSpc>
                <a:spcPts val="5059"/>
              </a:lnSpc>
            </a:pPr>
            <a:r>
              <a:rPr lang="en-US" sz="4599">
                <a:solidFill>
                  <a:srgbClr val="FFFFFF"/>
                </a:solidFill>
                <a:latin typeface="TT Fors"/>
                <a:ea typeface="TT Fors"/>
                <a:cs typeface="TT Fors"/>
                <a:sym typeface="TT Fors"/>
              </a:rPr>
              <a:t>Nuform Cabinetry</a:t>
            </a:r>
          </a:p>
        </p:txBody>
      </p:sp>
      <p:sp>
        <p:nvSpPr>
          <p:cNvPr name="TextBox 19" id="19"/>
          <p:cNvSpPr txBox="true"/>
          <p:nvPr/>
        </p:nvSpPr>
        <p:spPr>
          <a:xfrm rot="0">
            <a:off x="9283241" y="1639459"/>
            <a:ext cx="8546983" cy="28708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iFlair significantly improved NuForm Cabinetry’s eCommerce platform by addressing low site traffic and order volume. We focused on enhancing user experience through practical changes, such as optimizing the checkout process and personalizing product recommendations. Improvements in site speed and mobile usability were made to reduce bounce rates, while key call-to-actions were added to guide user actions. Additionally, the UI/UX was redesigned to simplify navigation and enhance search functionality, resulting in better overall site performance and increased sales.</a:t>
            </a:r>
          </a:p>
        </p:txBody>
      </p:sp>
      <p:sp>
        <p:nvSpPr>
          <p:cNvPr name="TextBox 20" id="20"/>
          <p:cNvSpPr txBox="true"/>
          <p:nvPr/>
        </p:nvSpPr>
        <p:spPr>
          <a:xfrm rot="0">
            <a:off x="9144000" y="5281046"/>
            <a:ext cx="8271330" cy="1170051"/>
          </a:xfrm>
          <a:prstGeom prst="rect">
            <a:avLst/>
          </a:prstGeom>
        </p:spPr>
        <p:txBody>
          <a:bodyPr anchor="t" rtlCol="false" tIns="0" lIns="0" bIns="0" rIns="0">
            <a:spAutoFit/>
          </a:bodyPr>
          <a:lstStyle/>
          <a:p>
            <a:pPr algn="l" marL="388620" indent="-194310" lvl="1">
              <a:lnSpc>
                <a:spcPts val="3222"/>
              </a:lnSpc>
              <a:buFont typeface="Arial"/>
              <a:buChar char="•"/>
            </a:pPr>
            <a:r>
              <a:rPr lang="en-US" sz="1800">
                <a:solidFill>
                  <a:srgbClr val="F0E07F">
                    <a:alpha val="80000"/>
                  </a:srgbClr>
                </a:solidFill>
                <a:latin typeface="TT Fors"/>
                <a:ea typeface="TT Fors"/>
                <a:cs typeface="TT Fors"/>
                <a:sym typeface="TT Fors"/>
              </a:rPr>
              <a:t>Conversion Rate Optimization:</a:t>
            </a:r>
          </a:p>
          <a:p>
            <a:pPr algn="l" marL="777240" indent="-259080" lvl="2">
              <a:lnSpc>
                <a:spcPts val="3222"/>
              </a:lnSpc>
              <a:buFont typeface="Arial"/>
              <a:buChar char="⚬"/>
            </a:pPr>
            <a:r>
              <a:rPr lang="en-US" sz="1800">
                <a:solidFill>
                  <a:srgbClr val="FFFFFF">
                    <a:alpha val="80000"/>
                  </a:srgbClr>
                </a:solidFill>
                <a:latin typeface="TT Fors"/>
                <a:ea typeface="TT Fors"/>
                <a:cs typeface="TT Fors"/>
                <a:sym typeface="TT Fors"/>
              </a:rPr>
              <a:t>Personalized Recommendations: Added tailored product suggestions.</a:t>
            </a:r>
          </a:p>
          <a:p>
            <a:pPr algn="l" marL="777240" indent="-259080" lvl="2">
              <a:lnSpc>
                <a:spcPts val="3222"/>
              </a:lnSpc>
              <a:buFont typeface="Arial"/>
              <a:buChar char="⚬"/>
            </a:pPr>
            <a:r>
              <a:rPr lang="en-US" sz="1800">
                <a:solidFill>
                  <a:srgbClr val="FFFFFF">
                    <a:alpha val="80000"/>
                  </a:srgbClr>
                </a:solidFill>
                <a:latin typeface="TT Fors"/>
                <a:ea typeface="TT Fors"/>
                <a:cs typeface="TT Fors"/>
                <a:sym typeface="TT Fors"/>
              </a:rPr>
              <a:t>Checkout Process: Simplified to make purchasing easier.</a:t>
            </a:r>
          </a:p>
        </p:txBody>
      </p:sp>
      <p:sp>
        <p:nvSpPr>
          <p:cNvPr name="TextBox 21" id="21"/>
          <p:cNvSpPr txBox="true"/>
          <p:nvPr/>
        </p:nvSpPr>
        <p:spPr>
          <a:xfrm rot="0">
            <a:off x="9144000" y="6717797"/>
            <a:ext cx="7974286" cy="770001"/>
          </a:xfrm>
          <a:prstGeom prst="rect">
            <a:avLst/>
          </a:prstGeom>
        </p:spPr>
        <p:txBody>
          <a:bodyPr anchor="t" rtlCol="false" tIns="0" lIns="0" bIns="0" rIns="0">
            <a:spAutoFit/>
          </a:bodyPr>
          <a:lstStyle/>
          <a:p>
            <a:pPr algn="l" marL="388620" indent="-194310" lvl="1">
              <a:lnSpc>
                <a:spcPts val="3222"/>
              </a:lnSpc>
              <a:buFont typeface="Arial"/>
              <a:buChar char="•"/>
            </a:pPr>
            <a:r>
              <a:rPr lang="en-US" sz="1800">
                <a:solidFill>
                  <a:srgbClr val="F0E07F">
                    <a:alpha val="80000"/>
                  </a:srgbClr>
                </a:solidFill>
                <a:latin typeface="TT Fors"/>
                <a:ea typeface="TT Fors"/>
                <a:cs typeface="TT Fors"/>
                <a:sym typeface="TT Fors"/>
              </a:rPr>
              <a:t>Bounce Rate Reduction:</a:t>
            </a:r>
          </a:p>
          <a:p>
            <a:pPr algn="l" marL="777240" indent="-259080" lvl="2">
              <a:lnSpc>
                <a:spcPts val="3222"/>
              </a:lnSpc>
              <a:buFont typeface="Arial"/>
              <a:buChar char="⚬"/>
            </a:pPr>
            <a:r>
              <a:rPr lang="en-US" sz="1800">
                <a:solidFill>
                  <a:srgbClr val="FFFFFF">
                    <a:alpha val="80000"/>
                  </a:srgbClr>
                </a:solidFill>
                <a:latin typeface="TT Fors"/>
                <a:ea typeface="TT Fors"/>
                <a:cs typeface="TT Fors"/>
                <a:sym typeface="TT Fors"/>
              </a:rPr>
              <a:t>Site Speed: Improved loading times and mobile usability.</a:t>
            </a:r>
          </a:p>
        </p:txBody>
      </p:sp>
      <p:sp>
        <p:nvSpPr>
          <p:cNvPr name="TextBox 22" id="22"/>
          <p:cNvSpPr txBox="true"/>
          <p:nvPr/>
        </p:nvSpPr>
        <p:spPr>
          <a:xfrm rot="0">
            <a:off x="9144000" y="7754498"/>
            <a:ext cx="5660469" cy="770001"/>
          </a:xfrm>
          <a:prstGeom prst="rect">
            <a:avLst/>
          </a:prstGeom>
        </p:spPr>
        <p:txBody>
          <a:bodyPr anchor="t" rtlCol="false" tIns="0" lIns="0" bIns="0" rIns="0">
            <a:spAutoFit/>
          </a:bodyPr>
          <a:lstStyle/>
          <a:p>
            <a:pPr algn="l" marL="388620" indent="-194310" lvl="1">
              <a:lnSpc>
                <a:spcPts val="3222"/>
              </a:lnSpc>
              <a:buFont typeface="Arial"/>
              <a:buChar char="•"/>
            </a:pPr>
            <a:r>
              <a:rPr lang="en-US" sz="1800">
                <a:solidFill>
                  <a:srgbClr val="F0E07F">
                    <a:alpha val="80000"/>
                  </a:srgbClr>
                </a:solidFill>
                <a:latin typeface="TT Fors"/>
                <a:ea typeface="TT Fors"/>
                <a:cs typeface="TT Fors"/>
                <a:sym typeface="TT Fors"/>
              </a:rPr>
              <a:t>Call-to-Actions (CTAs):</a:t>
            </a:r>
          </a:p>
          <a:p>
            <a:pPr algn="l" marL="777240" indent="-259080" lvl="2">
              <a:lnSpc>
                <a:spcPts val="3222"/>
              </a:lnSpc>
              <a:buFont typeface="Arial"/>
              <a:buChar char="⚬"/>
            </a:pPr>
            <a:r>
              <a:rPr lang="en-US" sz="1800">
                <a:solidFill>
                  <a:srgbClr val="FFFFFF">
                    <a:alpha val="80000"/>
                  </a:srgbClr>
                </a:solidFill>
                <a:latin typeface="TT Fors"/>
                <a:ea typeface="TT Fors"/>
                <a:cs typeface="TT Fors"/>
                <a:sym typeface="TT Fors"/>
              </a:rPr>
              <a:t>Addedfornewarrivals and bestsellers.</a:t>
            </a:r>
          </a:p>
        </p:txBody>
      </p:sp>
      <p:sp>
        <p:nvSpPr>
          <p:cNvPr name="TextBox 23" id="23"/>
          <p:cNvSpPr txBox="true"/>
          <p:nvPr/>
        </p:nvSpPr>
        <p:spPr>
          <a:xfrm rot="0">
            <a:off x="9144000" y="8791199"/>
            <a:ext cx="6942449" cy="770001"/>
          </a:xfrm>
          <a:prstGeom prst="rect">
            <a:avLst/>
          </a:prstGeom>
        </p:spPr>
        <p:txBody>
          <a:bodyPr anchor="t" rtlCol="false" tIns="0" lIns="0" bIns="0" rIns="0">
            <a:spAutoFit/>
          </a:bodyPr>
          <a:lstStyle/>
          <a:p>
            <a:pPr algn="l" marL="388620" indent="-194310" lvl="1">
              <a:lnSpc>
                <a:spcPts val="3222"/>
              </a:lnSpc>
              <a:buFont typeface="Arial"/>
              <a:buChar char="•"/>
            </a:pPr>
            <a:r>
              <a:rPr lang="en-US" sz="1800">
                <a:solidFill>
                  <a:srgbClr val="F0E07F">
                    <a:alpha val="80000"/>
                  </a:srgbClr>
                </a:solidFill>
                <a:latin typeface="TT Fors"/>
                <a:ea typeface="TT Fors"/>
                <a:cs typeface="TT Fors"/>
                <a:sym typeface="TT Fors"/>
              </a:rPr>
              <a:t>Customer Journey Improvements:</a:t>
            </a:r>
          </a:p>
          <a:p>
            <a:pPr algn="l" marL="777240" indent="-259080" lvl="2">
              <a:lnSpc>
                <a:spcPts val="3222"/>
              </a:lnSpc>
              <a:buFont typeface="Arial"/>
              <a:buChar char="⚬"/>
            </a:pPr>
            <a:r>
              <a:rPr lang="en-US" sz="1800">
                <a:solidFill>
                  <a:srgbClr val="FFFFFF">
                    <a:alpha val="80000"/>
                  </a:srgbClr>
                </a:solidFill>
                <a:latin typeface="TT Fors"/>
                <a:ea typeface="TT Fors"/>
                <a:cs typeface="TT Fors"/>
                <a:sym typeface="TT Fors"/>
              </a:rPr>
              <a:t>simplified navigation, and enhanced search functionality.</a:t>
            </a:r>
          </a:p>
        </p:txBody>
      </p:sp>
      <p:sp>
        <p:nvSpPr>
          <p:cNvPr name="TextBox 24" id="24"/>
          <p:cNvSpPr txBox="true"/>
          <p:nvPr/>
        </p:nvSpPr>
        <p:spPr>
          <a:xfrm rot="0">
            <a:off x="9283241" y="4841070"/>
            <a:ext cx="2274782" cy="366395"/>
          </a:xfrm>
          <a:prstGeom prst="rect">
            <a:avLst/>
          </a:prstGeom>
        </p:spPr>
        <p:txBody>
          <a:bodyPr anchor="t" rtlCol="false" tIns="0" lIns="0" bIns="0" rIns="0">
            <a:spAutoFit/>
          </a:bodyPr>
          <a:lstStyle/>
          <a:p>
            <a:pPr algn="l">
              <a:lnSpc>
                <a:spcPts val="2860"/>
              </a:lnSpc>
            </a:pPr>
            <a:r>
              <a:rPr lang="en-US" sz="2600">
                <a:solidFill>
                  <a:srgbClr val="F0E07F"/>
                </a:solidFill>
                <a:latin typeface="TT Fors"/>
                <a:ea typeface="TT Fors"/>
                <a:cs typeface="TT Fors"/>
                <a:sym typeface="TT Fors"/>
              </a:rPr>
              <a:t>Key Highlights</a:t>
            </a:r>
          </a:p>
        </p:txBody>
      </p:sp>
      <p:grpSp>
        <p:nvGrpSpPr>
          <p:cNvPr name="Group 25" id="25"/>
          <p:cNvGrpSpPr/>
          <p:nvPr/>
        </p:nvGrpSpPr>
        <p:grpSpPr>
          <a:xfrm rot="0">
            <a:off x="930586" y="9233237"/>
            <a:ext cx="5499803" cy="704887"/>
            <a:chOff x="0" y="0"/>
            <a:chExt cx="1448508" cy="185649"/>
          </a:xfrm>
        </p:grpSpPr>
        <p:sp>
          <p:nvSpPr>
            <p:cNvPr name="Freeform 26" id="26"/>
            <p:cNvSpPr/>
            <p:nvPr/>
          </p:nvSpPr>
          <p:spPr>
            <a:xfrm flipH="false" flipV="false" rot="0">
              <a:off x="0" y="0"/>
              <a:ext cx="1448508" cy="185649"/>
            </a:xfrm>
            <a:custGeom>
              <a:avLst/>
              <a:gdLst/>
              <a:ahLst/>
              <a:cxnLst/>
              <a:rect r="r" b="b" t="t" l="l"/>
              <a:pathLst>
                <a:path h="185649" w="1448508">
                  <a:moveTo>
                    <a:pt x="92825" y="0"/>
                  </a:moveTo>
                  <a:lnTo>
                    <a:pt x="1355683" y="0"/>
                  </a:lnTo>
                  <a:cubicBezTo>
                    <a:pt x="1380302" y="0"/>
                    <a:pt x="1403912" y="9780"/>
                    <a:pt x="1421320" y="27188"/>
                  </a:cubicBezTo>
                  <a:cubicBezTo>
                    <a:pt x="1438728" y="44596"/>
                    <a:pt x="1448508" y="68206"/>
                    <a:pt x="1448508" y="92825"/>
                  </a:cubicBezTo>
                  <a:lnTo>
                    <a:pt x="1448508" y="92825"/>
                  </a:lnTo>
                  <a:cubicBezTo>
                    <a:pt x="1448508" y="144090"/>
                    <a:pt x="1406949" y="185649"/>
                    <a:pt x="1355683"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27" id="27"/>
            <p:cNvSpPr txBox="true"/>
            <p:nvPr/>
          </p:nvSpPr>
          <p:spPr>
            <a:xfrm>
              <a:off x="0" y="-38100"/>
              <a:ext cx="1448508" cy="223749"/>
            </a:xfrm>
            <a:prstGeom prst="rect">
              <a:avLst/>
            </a:prstGeom>
          </p:spPr>
          <p:txBody>
            <a:bodyPr anchor="ctr" rtlCol="false" tIns="50800" lIns="50800" bIns="50800" rIns="50800"/>
            <a:lstStyle/>
            <a:p>
              <a:pPr algn="ctr">
                <a:lnSpc>
                  <a:spcPts val="2520"/>
                </a:lnSpc>
              </a:pPr>
            </a:p>
          </p:txBody>
        </p:sp>
      </p:grpSp>
      <p:sp>
        <p:nvSpPr>
          <p:cNvPr name="TextBox 28" id="28"/>
          <p:cNvSpPr txBox="true"/>
          <p:nvPr/>
        </p:nvSpPr>
        <p:spPr>
          <a:xfrm rot="0">
            <a:off x="1162878" y="9392323"/>
            <a:ext cx="4932118"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10" tooltip="https://nuformcabinetry.com"/>
              </a:rPr>
              <a:t>https://nuformcabinetry.com/</a:t>
            </a:r>
          </a:p>
        </p:txBody>
      </p:sp>
      <p:grpSp>
        <p:nvGrpSpPr>
          <p:cNvPr name="Group 29" id="29"/>
          <p:cNvGrpSpPr/>
          <p:nvPr/>
        </p:nvGrpSpPr>
        <p:grpSpPr>
          <a:xfrm rot="0">
            <a:off x="3211482" y="735429"/>
            <a:ext cx="3336472" cy="614633"/>
            <a:chOff x="0" y="0"/>
            <a:chExt cx="878741" cy="161879"/>
          </a:xfrm>
        </p:grpSpPr>
        <p:sp>
          <p:nvSpPr>
            <p:cNvPr name="Freeform 30" id="30"/>
            <p:cNvSpPr/>
            <p:nvPr/>
          </p:nvSpPr>
          <p:spPr>
            <a:xfrm flipH="false" flipV="false" rot="0">
              <a:off x="0" y="0"/>
              <a:ext cx="878742" cy="161879"/>
            </a:xfrm>
            <a:custGeom>
              <a:avLst/>
              <a:gdLst/>
              <a:ahLst/>
              <a:cxnLst/>
              <a:rect r="r" b="b" t="t" l="l"/>
              <a:pathLst>
                <a:path h="161879" w="878742">
                  <a:moveTo>
                    <a:pt x="80939" y="0"/>
                  </a:moveTo>
                  <a:lnTo>
                    <a:pt x="797802" y="0"/>
                  </a:lnTo>
                  <a:cubicBezTo>
                    <a:pt x="842504" y="0"/>
                    <a:pt x="878742" y="36238"/>
                    <a:pt x="878742" y="80939"/>
                  </a:cubicBezTo>
                  <a:lnTo>
                    <a:pt x="878742" y="80939"/>
                  </a:lnTo>
                  <a:cubicBezTo>
                    <a:pt x="878742" y="102406"/>
                    <a:pt x="870214" y="122993"/>
                    <a:pt x="855035" y="138172"/>
                  </a:cubicBezTo>
                  <a:cubicBezTo>
                    <a:pt x="839856" y="153351"/>
                    <a:pt x="819269" y="161879"/>
                    <a:pt x="797802"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31" id="31"/>
            <p:cNvSpPr txBox="true"/>
            <p:nvPr/>
          </p:nvSpPr>
          <p:spPr>
            <a:xfrm>
              <a:off x="0" y="-38100"/>
              <a:ext cx="878741"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Conversion Rate Optimization</a:t>
              </a:r>
            </a:p>
          </p:txBody>
        </p:sp>
      </p:grpSp>
    </p:spTree>
  </p:cSld>
  <p:clrMapOvr>
    <a:masterClrMapping/>
  </p:clrMapOvr>
  <p:transition spd="slow">
    <p:push dir="u"/>
  </p:transition>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grpSp>
        <p:nvGrpSpPr>
          <p:cNvPr name="Group 3" id="3"/>
          <p:cNvGrpSpPr/>
          <p:nvPr/>
        </p:nvGrpSpPr>
        <p:grpSpPr>
          <a:xfrm rot="0">
            <a:off x="869254" y="480572"/>
            <a:ext cx="1959133" cy="614633"/>
            <a:chOff x="0" y="0"/>
            <a:chExt cx="515986" cy="161879"/>
          </a:xfrm>
        </p:grpSpPr>
        <p:sp>
          <p:nvSpPr>
            <p:cNvPr name="Freeform 4" id="4"/>
            <p:cNvSpPr/>
            <p:nvPr/>
          </p:nvSpPr>
          <p:spPr>
            <a:xfrm flipH="false" flipV="false" rot="0">
              <a:off x="0" y="0"/>
              <a:ext cx="515986" cy="161879"/>
            </a:xfrm>
            <a:custGeom>
              <a:avLst/>
              <a:gdLst/>
              <a:ahLst/>
              <a:cxnLst/>
              <a:rect r="r" b="b" t="t" l="l"/>
              <a:pathLst>
                <a:path h="161879" w="515986">
                  <a:moveTo>
                    <a:pt x="80939" y="0"/>
                  </a:moveTo>
                  <a:lnTo>
                    <a:pt x="435046" y="0"/>
                  </a:lnTo>
                  <a:cubicBezTo>
                    <a:pt x="456513" y="0"/>
                    <a:pt x="477100" y="8528"/>
                    <a:pt x="492279" y="23707"/>
                  </a:cubicBezTo>
                  <a:cubicBezTo>
                    <a:pt x="507458" y="38886"/>
                    <a:pt x="515986" y="59473"/>
                    <a:pt x="515986" y="80939"/>
                  </a:cubicBezTo>
                  <a:lnTo>
                    <a:pt x="515986" y="80939"/>
                  </a:lnTo>
                  <a:cubicBezTo>
                    <a:pt x="515986" y="102406"/>
                    <a:pt x="507458" y="122993"/>
                    <a:pt x="492279" y="138172"/>
                  </a:cubicBezTo>
                  <a:cubicBezTo>
                    <a:pt x="477100" y="153351"/>
                    <a:pt x="456513" y="161879"/>
                    <a:pt x="435046"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5" id="5"/>
            <p:cNvSpPr txBox="true"/>
            <p:nvPr/>
          </p:nvSpPr>
          <p:spPr>
            <a:xfrm>
              <a:off x="0" y="-38100"/>
              <a:ext cx="51598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Magento 2.4.7</a:t>
              </a:r>
            </a:p>
          </p:txBody>
        </p:sp>
      </p:grpSp>
      <p:sp>
        <p:nvSpPr>
          <p:cNvPr name="Freeform 6" id="6"/>
          <p:cNvSpPr/>
          <p:nvPr/>
        </p:nvSpPr>
        <p:spPr>
          <a:xfrm flipH="true" flipV="false" rot="-1890531">
            <a:off x="1443958" y="968955"/>
            <a:ext cx="6168357" cy="6168357"/>
          </a:xfrm>
          <a:custGeom>
            <a:avLst/>
            <a:gdLst/>
            <a:ahLst/>
            <a:cxnLst/>
            <a:rect r="r" b="b" t="t" l="l"/>
            <a:pathLst>
              <a:path h="6168357" w="6168357">
                <a:moveTo>
                  <a:pt x="6168357" y="0"/>
                </a:moveTo>
                <a:lnTo>
                  <a:pt x="0" y="0"/>
                </a:lnTo>
                <a:lnTo>
                  <a:pt x="0" y="6168357"/>
                </a:lnTo>
                <a:lnTo>
                  <a:pt x="6168357" y="6168357"/>
                </a:lnTo>
                <a:lnTo>
                  <a:pt x="6168357"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981671" y="480572"/>
            <a:ext cx="1959133" cy="614633"/>
            <a:chOff x="0" y="0"/>
            <a:chExt cx="515986" cy="161879"/>
          </a:xfrm>
        </p:grpSpPr>
        <p:sp>
          <p:nvSpPr>
            <p:cNvPr name="Freeform 8" id="8"/>
            <p:cNvSpPr/>
            <p:nvPr/>
          </p:nvSpPr>
          <p:spPr>
            <a:xfrm flipH="false" flipV="false" rot="0">
              <a:off x="0" y="0"/>
              <a:ext cx="515986" cy="161879"/>
            </a:xfrm>
            <a:custGeom>
              <a:avLst/>
              <a:gdLst/>
              <a:ahLst/>
              <a:cxnLst/>
              <a:rect r="r" b="b" t="t" l="l"/>
              <a:pathLst>
                <a:path h="161879" w="515986">
                  <a:moveTo>
                    <a:pt x="80939" y="0"/>
                  </a:moveTo>
                  <a:lnTo>
                    <a:pt x="435046" y="0"/>
                  </a:lnTo>
                  <a:cubicBezTo>
                    <a:pt x="456513" y="0"/>
                    <a:pt x="477100" y="8528"/>
                    <a:pt x="492279" y="23707"/>
                  </a:cubicBezTo>
                  <a:cubicBezTo>
                    <a:pt x="507458" y="38886"/>
                    <a:pt x="515986" y="59473"/>
                    <a:pt x="515986" y="80939"/>
                  </a:cubicBezTo>
                  <a:lnTo>
                    <a:pt x="515986" y="80939"/>
                  </a:lnTo>
                  <a:cubicBezTo>
                    <a:pt x="515986" y="102406"/>
                    <a:pt x="507458" y="122993"/>
                    <a:pt x="492279" y="138172"/>
                  </a:cubicBezTo>
                  <a:cubicBezTo>
                    <a:pt x="477100" y="153351"/>
                    <a:pt x="456513" y="161879"/>
                    <a:pt x="435046"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515986"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PHP 8.3</a:t>
              </a:r>
            </a:p>
          </p:txBody>
        </p:sp>
      </p:grpSp>
      <p:sp>
        <p:nvSpPr>
          <p:cNvPr name="TextBox 10" id="10"/>
          <p:cNvSpPr txBox="true"/>
          <p:nvPr/>
        </p:nvSpPr>
        <p:spPr>
          <a:xfrm rot="0">
            <a:off x="9645767" y="1011586"/>
            <a:ext cx="5377443"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Distri Company</a:t>
            </a:r>
          </a:p>
        </p:txBody>
      </p:sp>
      <p:sp>
        <p:nvSpPr>
          <p:cNvPr name="TextBox 11" id="11"/>
          <p:cNvSpPr txBox="true"/>
          <p:nvPr/>
        </p:nvSpPr>
        <p:spPr>
          <a:xfrm rot="0">
            <a:off x="9645767" y="2063781"/>
            <a:ext cx="7922309" cy="43186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iFlair played a key role in Migrating Distri Company’s E-Commerce web shop, for better &amp; secure webshop as well as extraordinary speed. The iFlair team created a user-friendly interface that supports various security products, such as intrusion detection systems, video surveillance, and access control equipment. They incorporated several important features, including a web shop for direct purchases, a support portal for technical help, and partner portals for managing SIM cards and processing RMAs. iFlair also focused on ensuring the platform’s scalability and reliability, implementing strong security measures and optimizing performance to meet diverse customer needs effectively. Our work has been crucial in providing a functional and efficient solution for Distri Company’s online operations.</a:t>
            </a:r>
          </a:p>
        </p:txBody>
      </p:sp>
      <p:sp>
        <p:nvSpPr>
          <p:cNvPr name="TextBox 12" id="12"/>
          <p:cNvSpPr txBox="true"/>
          <p:nvPr/>
        </p:nvSpPr>
        <p:spPr>
          <a:xfrm rot="0">
            <a:off x="9645767" y="7306341"/>
            <a:ext cx="7699325" cy="186194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Used Tailwind CSS and Alpine.js for improved interface.</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Applied Hyva theme, increasing site speed by 50%.</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Built SAP API module for invoices and service calls.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Developed Freshdesk API module for ticket data.</a:t>
            </a:r>
          </a:p>
        </p:txBody>
      </p:sp>
      <p:sp>
        <p:nvSpPr>
          <p:cNvPr name="TextBox 13" id="13"/>
          <p:cNvSpPr txBox="true"/>
          <p:nvPr/>
        </p:nvSpPr>
        <p:spPr>
          <a:xfrm rot="0">
            <a:off x="9785009" y="6725316"/>
            <a:ext cx="2612033"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14" id="14"/>
          <p:cNvGrpSpPr/>
          <p:nvPr/>
        </p:nvGrpSpPr>
        <p:grpSpPr>
          <a:xfrm rot="0">
            <a:off x="537933" y="9233237"/>
            <a:ext cx="6182007" cy="704887"/>
            <a:chOff x="0" y="0"/>
            <a:chExt cx="1628183" cy="185649"/>
          </a:xfrm>
        </p:grpSpPr>
        <p:sp>
          <p:nvSpPr>
            <p:cNvPr name="Freeform 15" id="15"/>
            <p:cNvSpPr/>
            <p:nvPr/>
          </p:nvSpPr>
          <p:spPr>
            <a:xfrm flipH="false" flipV="false" rot="0">
              <a:off x="0" y="0"/>
              <a:ext cx="1628183" cy="185649"/>
            </a:xfrm>
            <a:custGeom>
              <a:avLst/>
              <a:gdLst/>
              <a:ahLst/>
              <a:cxnLst/>
              <a:rect r="r" b="b" t="t" l="l"/>
              <a:pathLst>
                <a:path h="185649" w="1628183">
                  <a:moveTo>
                    <a:pt x="92825" y="0"/>
                  </a:moveTo>
                  <a:lnTo>
                    <a:pt x="1535358" y="0"/>
                  </a:lnTo>
                  <a:cubicBezTo>
                    <a:pt x="1559977" y="0"/>
                    <a:pt x="1583587" y="9780"/>
                    <a:pt x="1600995" y="27188"/>
                  </a:cubicBezTo>
                  <a:cubicBezTo>
                    <a:pt x="1618403" y="44596"/>
                    <a:pt x="1628183" y="68206"/>
                    <a:pt x="1628183" y="92825"/>
                  </a:cubicBezTo>
                  <a:lnTo>
                    <a:pt x="1628183" y="92825"/>
                  </a:lnTo>
                  <a:cubicBezTo>
                    <a:pt x="1628183" y="144090"/>
                    <a:pt x="1586624" y="185649"/>
                    <a:pt x="1535358"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16" id="16"/>
            <p:cNvSpPr txBox="true"/>
            <p:nvPr/>
          </p:nvSpPr>
          <p:spPr>
            <a:xfrm>
              <a:off x="0" y="-38100"/>
              <a:ext cx="1628183" cy="223749"/>
            </a:xfrm>
            <a:prstGeom prst="rect">
              <a:avLst/>
            </a:prstGeom>
          </p:spPr>
          <p:txBody>
            <a:bodyPr anchor="ctr" rtlCol="false" tIns="50800" lIns="50800" bIns="50800" rIns="50800"/>
            <a:lstStyle/>
            <a:p>
              <a:pPr algn="ctr">
                <a:lnSpc>
                  <a:spcPts val="2520"/>
                </a:lnSpc>
              </a:pPr>
            </a:p>
          </p:txBody>
        </p:sp>
      </p:grpSp>
      <p:sp>
        <p:nvSpPr>
          <p:cNvPr name="TextBox 17" id="17"/>
          <p:cNvSpPr txBox="true"/>
          <p:nvPr/>
        </p:nvSpPr>
        <p:spPr>
          <a:xfrm rot="0">
            <a:off x="936753" y="9392323"/>
            <a:ext cx="5384368"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5" tooltip="https://www.distri-company.com"/>
              </a:rPr>
              <a:t>https://www.distri-company.com/</a:t>
            </a:r>
          </a:p>
        </p:txBody>
      </p:sp>
      <p:sp>
        <p:nvSpPr>
          <p:cNvPr name="Freeform 18" id="18"/>
          <p:cNvSpPr/>
          <p:nvPr/>
        </p:nvSpPr>
        <p:spPr>
          <a:xfrm flipH="false" flipV="false" rot="0">
            <a:off x="5754650" y="4236974"/>
            <a:ext cx="4433094" cy="4367567"/>
          </a:xfrm>
          <a:custGeom>
            <a:avLst/>
            <a:gdLst/>
            <a:ahLst/>
            <a:cxnLst/>
            <a:rect r="r" b="b" t="t" l="l"/>
            <a:pathLst>
              <a:path h="4367567" w="4433094">
                <a:moveTo>
                  <a:pt x="0" y="0"/>
                </a:moveTo>
                <a:lnTo>
                  <a:pt x="4433094" y="0"/>
                </a:lnTo>
                <a:lnTo>
                  <a:pt x="4433094" y="4367566"/>
                </a:lnTo>
                <a:lnTo>
                  <a:pt x="0" y="4367566"/>
                </a:lnTo>
                <a:lnTo>
                  <a:pt x="0" y="0"/>
                </a:lnTo>
                <a:close/>
              </a:path>
            </a:pathLst>
          </a:custGeom>
          <a:blipFill>
            <a:blip r:embed="rId6"/>
            <a:stretch>
              <a:fillRect l="0" t="-750" r="0" b="-750"/>
            </a:stretch>
          </a:blipFill>
        </p:spPr>
      </p:sp>
      <p:sp>
        <p:nvSpPr>
          <p:cNvPr name="Freeform 19" id="19"/>
          <p:cNvSpPr/>
          <p:nvPr/>
        </p:nvSpPr>
        <p:spPr>
          <a:xfrm flipH="false" flipV="false" rot="0">
            <a:off x="537933" y="1650638"/>
            <a:ext cx="8606067" cy="5856139"/>
          </a:xfrm>
          <a:custGeom>
            <a:avLst/>
            <a:gdLst/>
            <a:ahLst/>
            <a:cxnLst/>
            <a:rect r="r" b="b" t="t" l="l"/>
            <a:pathLst>
              <a:path h="5856139" w="8606067">
                <a:moveTo>
                  <a:pt x="0" y="0"/>
                </a:moveTo>
                <a:lnTo>
                  <a:pt x="8606067" y="0"/>
                </a:lnTo>
                <a:lnTo>
                  <a:pt x="8606067" y="5856139"/>
                </a:lnTo>
                <a:lnTo>
                  <a:pt x="0" y="5856139"/>
                </a:lnTo>
                <a:lnTo>
                  <a:pt x="0" y="0"/>
                </a:lnTo>
                <a:close/>
              </a:path>
            </a:pathLst>
          </a:custGeom>
          <a:blipFill>
            <a:blip r:embed="rId7"/>
            <a:stretch>
              <a:fillRect l="-1576" t="0" r="-1576" b="0"/>
            </a:stretch>
          </a:blipFill>
        </p:spPr>
      </p:sp>
      <p:sp>
        <p:nvSpPr>
          <p:cNvPr name="TextBox 20" id="20"/>
          <p:cNvSpPr txBox="true"/>
          <p:nvPr/>
        </p:nvSpPr>
        <p:spPr>
          <a:xfrm rot="0">
            <a:off x="4008934" y="4261363"/>
            <a:ext cx="1664066" cy="663265"/>
          </a:xfrm>
          <a:prstGeom prst="rect">
            <a:avLst/>
          </a:prstGeom>
        </p:spPr>
        <p:txBody>
          <a:bodyPr anchor="t" rtlCol="false" tIns="0" lIns="0" bIns="0" rIns="0">
            <a:spAutoFit/>
          </a:bodyPr>
          <a:lstStyle/>
          <a:p>
            <a:pPr algn="ctr">
              <a:lnSpc>
                <a:spcPts val="2643"/>
              </a:lnSpc>
            </a:pPr>
            <a:r>
              <a:rPr lang="en-US" sz="2403">
                <a:solidFill>
                  <a:srgbClr val="000000"/>
                </a:solidFill>
                <a:latin typeface="TT Fors Bold"/>
                <a:ea typeface="TT Fors Bold"/>
                <a:cs typeface="TT Fors Bold"/>
                <a:sym typeface="TT Fors Bold"/>
              </a:rPr>
              <a:t>Distri</a:t>
            </a:r>
          </a:p>
          <a:p>
            <a:pPr algn="ctr">
              <a:lnSpc>
                <a:spcPts val="2643"/>
              </a:lnSpc>
            </a:pPr>
            <a:r>
              <a:rPr lang="en-US" sz="2403">
                <a:solidFill>
                  <a:srgbClr val="000000"/>
                </a:solidFill>
                <a:latin typeface="TT Fors Bold"/>
                <a:ea typeface="TT Fors Bold"/>
                <a:cs typeface="TT Fors Bold"/>
                <a:sym typeface="TT Fors Bold"/>
              </a:rPr>
              <a:t>Company</a:t>
            </a:r>
          </a:p>
        </p:txBody>
      </p:sp>
      <p:sp>
        <p:nvSpPr>
          <p:cNvPr name="TextBox 21" id="21"/>
          <p:cNvSpPr txBox="true"/>
          <p:nvPr/>
        </p:nvSpPr>
        <p:spPr>
          <a:xfrm rot="0">
            <a:off x="1549583" y="2657827"/>
            <a:ext cx="1664066" cy="499110"/>
          </a:xfrm>
          <a:prstGeom prst="rect">
            <a:avLst/>
          </a:prstGeom>
        </p:spPr>
        <p:txBody>
          <a:bodyPr anchor="t" rtlCol="false" tIns="0" lIns="0" bIns="0" rIns="0">
            <a:spAutoFit/>
          </a:bodyPr>
          <a:lstStyle/>
          <a:p>
            <a:pPr algn="l">
              <a:lnSpc>
                <a:spcPts val="1980"/>
              </a:lnSpc>
            </a:pPr>
            <a:r>
              <a:rPr lang="en-US" sz="1800">
                <a:solidFill>
                  <a:srgbClr val="FFFFFF"/>
                </a:solidFill>
                <a:latin typeface="TT Fors Bold"/>
                <a:ea typeface="TT Fors Bold"/>
                <a:cs typeface="TT Fors Bold"/>
                <a:sym typeface="TT Fors Bold"/>
              </a:rPr>
              <a:t>Data</a:t>
            </a:r>
          </a:p>
          <a:p>
            <a:pPr algn="l">
              <a:lnSpc>
                <a:spcPts val="1980"/>
              </a:lnSpc>
            </a:pPr>
            <a:r>
              <a:rPr lang="en-US" sz="1800">
                <a:solidFill>
                  <a:srgbClr val="FFFFFF"/>
                </a:solidFill>
                <a:latin typeface="TT Fors Bold"/>
                <a:ea typeface="TT Fors Bold"/>
                <a:cs typeface="TT Fors Bold"/>
                <a:sym typeface="TT Fors Bold"/>
              </a:rPr>
              <a:t>Migration</a:t>
            </a:r>
          </a:p>
        </p:txBody>
      </p:sp>
      <p:sp>
        <p:nvSpPr>
          <p:cNvPr name="TextBox 22" id="22"/>
          <p:cNvSpPr txBox="true"/>
          <p:nvPr/>
        </p:nvSpPr>
        <p:spPr>
          <a:xfrm rot="0">
            <a:off x="1465367" y="5770276"/>
            <a:ext cx="1748282" cy="1155065"/>
          </a:xfrm>
          <a:prstGeom prst="rect">
            <a:avLst/>
          </a:prstGeom>
        </p:spPr>
        <p:txBody>
          <a:bodyPr anchor="t" rtlCol="false" tIns="0" lIns="0" bIns="0" rIns="0">
            <a:spAutoFit/>
          </a:bodyPr>
          <a:lstStyle/>
          <a:p>
            <a:pPr algn="l">
              <a:lnSpc>
                <a:spcPts val="1870"/>
              </a:lnSpc>
            </a:pPr>
            <a:r>
              <a:rPr lang="en-US" sz="1700">
                <a:solidFill>
                  <a:srgbClr val="FFFFFF"/>
                </a:solidFill>
                <a:latin typeface="TT Fors Bold"/>
                <a:ea typeface="TT Fors Bold"/>
                <a:cs typeface="TT Fors Bold"/>
                <a:sym typeface="TT Fors Bold"/>
              </a:rPr>
              <a:t>Hyva</a:t>
            </a:r>
          </a:p>
          <a:p>
            <a:pPr algn="l">
              <a:lnSpc>
                <a:spcPts val="1870"/>
              </a:lnSpc>
            </a:pPr>
            <a:r>
              <a:rPr lang="en-US" sz="1700">
                <a:solidFill>
                  <a:srgbClr val="FFFFFF"/>
                </a:solidFill>
                <a:latin typeface="TT Fors Bold"/>
                <a:ea typeface="TT Fors Bold"/>
                <a:cs typeface="TT Fors Bold"/>
                <a:sym typeface="TT Fors Bold"/>
              </a:rPr>
              <a:t>Competible</a:t>
            </a:r>
          </a:p>
          <a:p>
            <a:pPr algn="l">
              <a:lnSpc>
                <a:spcPts val="1870"/>
              </a:lnSpc>
            </a:pPr>
            <a:r>
              <a:rPr lang="en-US" sz="1700">
                <a:solidFill>
                  <a:srgbClr val="FFFFFF"/>
                </a:solidFill>
                <a:latin typeface="TT Fors Bold"/>
                <a:ea typeface="TT Fors Bold"/>
                <a:cs typeface="TT Fors Bold"/>
                <a:sym typeface="TT Fors Bold"/>
              </a:rPr>
              <a:t>Extension</a:t>
            </a:r>
          </a:p>
          <a:p>
            <a:pPr algn="l">
              <a:lnSpc>
                <a:spcPts val="1870"/>
              </a:lnSpc>
            </a:pPr>
            <a:r>
              <a:rPr lang="en-US" sz="1700">
                <a:solidFill>
                  <a:srgbClr val="FFFFFF"/>
                </a:solidFill>
                <a:latin typeface="TT Fors Bold"/>
                <a:ea typeface="TT Fors Bold"/>
                <a:cs typeface="TT Fors Bold"/>
                <a:sym typeface="TT Fors Bold"/>
              </a:rPr>
              <a:t>Customization</a:t>
            </a:r>
          </a:p>
          <a:p>
            <a:pPr algn="l">
              <a:lnSpc>
                <a:spcPts val="1870"/>
              </a:lnSpc>
            </a:pPr>
          </a:p>
        </p:txBody>
      </p:sp>
      <p:sp>
        <p:nvSpPr>
          <p:cNvPr name="TextBox 23" id="23"/>
          <p:cNvSpPr txBox="true"/>
          <p:nvPr/>
        </p:nvSpPr>
        <p:spPr>
          <a:xfrm rot="0">
            <a:off x="6920306" y="2657827"/>
            <a:ext cx="1210822" cy="499110"/>
          </a:xfrm>
          <a:prstGeom prst="rect">
            <a:avLst/>
          </a:prstGeom>
        </p:spPr>
        <p:txBody>
          <a:bodyPr anchor="t" rtlCol="false" tIns="0" lIns="0" bIns="0" rIns="0">
            <a:spAutoFit/>
          </a:bodyPr>
          <a:lstStyle/>
          <a:p>
            <a:pPr algn="l">
              <a:lnSpc>
                <a:spcPts val="1980"/>
              </a:lnSpc>
            </a:pPr>
            <a:r>
              <a:rPr lang="en-US" sz="1800">
                <a:solidFill>
                  <a:srgbClr val="FFFFFF"/>
                </a:solidFill>
                <a:latin typeface="TT Fors Bold"/>
                <a:ea typeface="TT Fors Bold"/>
                <a:cs typeface="TT Fors Bold"/>
                <a:sym typeface="TT Fors Bold"/>
              </a:rPr>
              <a:t>Version</a:t>
            </a:r>
          </a:p>
          <a:p>
            <a:pPr algn="l">
              <a:lnSpc>
                <a:spcPts val="1980"/>
              </a:lnSpc>
            </a:pPr>
            <a:r>
              <a:rPr lang="en-US" sz="1800">
                <a:solidFill>
                  <a:srgbClr val="FFFFFF"/>
                </a:solidFill>
                <a:latin typeface="TT Fors Bold"/>
                <a:ea typeface="TT Fors Bold"/>
                <a:cs typeface="TT Fors Bold"/>
                <a:sym typeface="TT Fors Bold"/>
              </a:rPr>
              <a:t>Upgrade</a:t>
            </a:r>
          </a:p>
        </p:txBody>
      </p:sp>
      <p:sp>
        <p:nvSpPr>
          <p:cNvPr name="TextBox 24" id="24"/>
          <p:cNvSpPr txBox="true"/>
          <p:nvPr/>
        </p:nvSpPr>
        <p:spPr>
          <a:xfrm rot="0">
            <a:off x="6719941" y="5779801"/>
            <a:ext cx="2056198" cy="746760"/>
          </a:xfrm>
          <a:prstGeom prst="rect">
            <a:avLst/>
          </a:prstGeom>
        </p:spPr>
        <p:txBody>
          <a:bodyPr anchor="t" rtlCol="false" tIns="0" lIns="0" bIns="0" rIns="0">
            <a:spAutoFit/>
          </a:bodyPr>
          <a:lstStyle/>
          <a:p>
            <a:pPr algn="l">
              <a:lnSpc>
                <a:spcPts val="1980"/>
              </a:lnSpc>
            </a:pPr>
            <a:r>
              <a:rPr lang="en-US" sz="1800">
                <a:solidFill>
                  <a:srgbClr val="FFFFFF"/>
                </a:solidFill>
                <a:latin typeface="TT Fors Bold"/>
                <a:ea typeface="TT Fors Bold"/>
                <a:cs typeface="TT Fors Bold"/>
                <a:sym typeface="TT Fors Bold"/>
              </a:rPr>
              <a:t>Hyva</a:t>
            </a:r>
          </a:p>
          <a:p>
            <a:pPr algn="l">
              <a:lnSpc>
                <a:spcPts val="1980"/>
              </a:lnSpc>
            </a:pPr>
            <a:r>
              <a:rPr lang="en-US" sz="1800">
                <a:solidFill>
                  <a:srgbClr val="FFFFFF"/>
                </a:solidFill>
                <a:latin typeface="TT Fors Bold"/>
                <a:ea typeface="TT Fors Bold"/>
                <a:cs typeface="TT Fors Bold"/>
                <a:sym typeface="TT Fors Bold"/>
              </a:rPr>
              <a:t>Integration</a:t>
            </a:r>
          </a:p>
          <a:p>
            <a:pPr algn="l">
              <a:lnSpc>
                <a:spcPts val="1980"/>
              </a:lnSpc>
            </a:pPr>
          </a:p>
        </p:txBody>
      </p:sp>
      <p:grpSp>
        <p:nvGrpSpPr>
          <p:cNvPr name="Group 25" id="25"/>
          <p:cNvGrpSpPr/>
          <p:nvPr/>
        </p:nvGrpSpPr>
        <p:grpSpPr>
          <a:xfrm rot="0">
            <a:off x="5093204" y="480572"/>
            <a:ext cx="1235625" cy="614633"/>
            <a:chOff x="0" y="0"/>
            <a:chExt cx="325432" cy="161879"/>
          </a:xfrm>
        </p:grpSpPr>
        <p:sp>
          <p:nvSpPr>
            <p:cNvPr name="Freeform 26" id="26"/>
            <p:cNvSpPr/>
            <p:nvPr/>
          </p:nvSpPr>
          <p:spPr>
            <a:xfrm flipH="false" flipV="false" rot="0">
              <a:off x="0" y="0"/>
              <a:ext cx="325432" cy="161879"/>
            </a:xfrm>
            <a:custGeom>
              <a:avLst/>
              <a:gdLst/>
              <a:ahLst/>
              <a:cxnLst/>
              <a:rect r="r" b="b" t="t" l="l"/>
              <a:pathLst>
                <a:path h="161879" w="325432">
                  <a:moveTo>
                    <a:pt x="80939" y="0"/>
                  </a:moveTo>
                  <a:lnTo>
                    <a:pt x="244493" y="0"/>
                  </a:lnTo>
                  <a:cubicBezTo>
                    <a:pt x="265959" y="0"/>
                    <a:pt x="286546" y="8528"/>
                    <a:pt x="301726" y="23707"/>
                  </a:cubicBezTo>
                  <a:cubicBezTo>
                    <a:pt x="316905" y="38886"/>
                    <a:pt x="325432" y="59473"/>
                    <a:pt x="325432" y="80939"/>
                  </a:cubicBezTo>
                  <a:lnTo>
                    <a:pt x="325432" y="80939"/>
                  </a:lnTo>
                  <a:cubicBezTo>
                    <a:pt x="325432" y="102406"/>
                    <a:pt x="316905" y="122993"/>
                    <a:pt x="301726" y="138172"/>
                  </a:cubicBezTo>
                  <a:cubicBezTo>
                    <a:pt x="286546" y="153351"/>
                    <a:pt x="265959" y="161879"/>
                    <a:pt x="244493"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27" id="27"/>
            <p:cNvSpPr txBox="true"/>
            <p:nvPr/>
          </p:nvSpPr>
          <p:spPr>
            <a:xfrm>
              <a:off x="0" y="-38100"/>
              <a:ext cx="325432"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Hyvä</a:t>
              </a:r>
            </a:p>
          </p:txBody>
        </p:sp>
      </p:grpSp>
    </p:spTree>
  </p:cSld>
  <p:clrMapOvr>
    <a:masterClrMapping/>
  </p:clrMapOvr>
  <p:transition spd="slow">
    <p:push dir="u"/>
  </p:transition>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true" flipV="false" rot="-1890531">
            <a:off x="1143415" y="1610165"/>
            <a:ext cx="5581945" cy="5581945"/>
          </a:xfrm>
          <a:custGeom>
            <a:avLst/>
            <a:gdLst/>
            <a:ahLst/>
            <a:cxnLst/>
            <a:rect r="r" b="b" t="t" l="l"/>
            <a:pathLst>
              <a:path h="5581945" w="5581945">
                <a:moveTo>
                  <a:pt x="5581945" y="0"/>
                </a:moveTo>
                <a:lnTo>
                  <a:pt x="0" y="0"/>
                </a:lnTo>
                <a:lnTo>
                  <a:pt x="0" y="5581945"/>
                </a:lnTo>
                <a:lnTo>
                  <a:pt x="5581945" y="5581945"/>
                </a:lnTo>
                <a:lnTo>
                  <a:pt x="5581945"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869254" y="480572"/>
            <a:ext cx="2536713" cy="614633"/>
            <a:chOff x="0" y="0"/>
            <a:chExt cx="668105" cy="161879"/>
          </a:xfrm>
        </p:grpSpPr>
        <p:sp>
          <p:nvSpPr>
            <p:cNvPr name="Freeform 5" id="5"/>
            <p:cNvSpPr/>
            <p:nvPr/>
          </p:nvSpPr>
          <p:spPr>
            <a:xfrm flipH="false" flipV="false" rot="0">
              <a:off x="0" y="0"/>
              <a:ext cx="668105" cy="161879"/>
            </a:xfrm>
            <a:custGeom>
              <a:avLst/>
              <a:gdLst/>
              <a:ahLst/>
              <a:cxnLst/>
              <a:rect r="r" b="b" t="t" l="l"/>
              <a:pathLst>
                <a:path h="161879" w="668105">
                  <a:moveTo>
                    <a:pt x="80939" y="0"/>
                  </a:moveTo>
                  <a:lnTo>
                    <a:pt x="587166" y="0"/>
                  </a:lnTo>
                  <a:cubicBezTo>
                    <a:pt x="631868" y="0"/>
                    <a:pt x="668105" y="36238"/>
                    <a:pt x="668105" y="80939"/>
                  </a:cubicBezTo>
                  <a:lnTo>
                    <a:pt x="668105" y="80939"/>
                  </a:lnTo>
                  <a:cubicBezTo>
                    <a:pt x="668105" y="102406"/>
                    <a:pt x="659578" y="122993"/>
                    <a:pt x="644399" y="138172"/>
                  </a:cubicBezTo>
                  <a:cubicBezTo>
                    <a:pt x="629220" y="153351"/>
                    <a:pt x="608633" y="161879"/>
                    <a:pt x="587166"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6" id="6"/>
            <p:cNvSpPr txBox="true"/>
            <p:nvPr/>
          </p:nvSpPr>
          <p:spPr>
            <a:xfrm>
              <a:off x="0" y="-38100"/>
              <a:ext cx="668105"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Shopify Plus</a:t>
              </a:r>
            </a:p>
          </p:txBody>
        </p:sp>
      </p:grpSp>
      <p:grpSp>
        <p:nvGrpSpPr>
          <p:cNvPr name="Group 7" id="7"/>
          <p:cNvGrpSpPr/>
          <p:nvPr/>
        </p:nvGrpSpPr>
        <p:grpSpPr>
          <a:xfrm rot="0">
            <a:off x="3989367" y="490893"/>
            <a:ext cx="2536713" cy="614633"/>
            <a:chOff x="0" y="0"/>
            <a:chExt cx="668105" cy="161879"/>
          </a:xfrm>
        </p:grpSpPr>
        <p:sp>
          <p:nvSpPr>
            <p:cNvPr name="Freeform 8" id="8"/>
            <p:cNvSpPr/>
            <p:nvPr/>
          </p:nvSpPr>
          <p:spPr>
            <a:xfrm flipH="false" flipV="false" rot="0">
              <a:off x="0" y="0"/>
              <a:ext cx="668105" cy="161879"/>
            </a:xfrm>
            <a:custGeom>
              <a:avLst/>
              <a:gdLst/>
              <a:ahLst/>
              <a:cxnLst/>
              <a:rect r="r" b="b" t="t" l="l"/>
              <a:pathLst>
                <a:path h="161879" w="668105">
                  <a:moveTo>
                    <a:pt x="80939" y="0"/>
                  </a:moveTo>
                  <a:lnTo>
                    <a:pt x="587166" y="0"/>
                  </a:lnTo>
                  <a:cubicBezTo>
                    <a:pt x="631868" y="0"/>
                    <a:pt x="668105" y="36238"/>
                    <a:pt x="668105" y="80939"/>
                  </a:cubicBezTo>
                  <a:lnTo>
                    <a:pt x="668105" y="80939"/>
                  </a:lnTo>
                  <a:cubicBezTo>
                    <a:pt x="668105" y="102406"/>
                    <a:pt x="659578" y="122993"/>
                    <a:pt x="644399" y="138172"/>
                  </a:cubicBezTo>
                  <a:cubicBezTo>
                    <a:pt x="629220" y="153351"/>
                    <a:pt x="608633" y="161879"/>
                    <a:pt x="587166"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668105"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Earn cash</a:t>
              </a:r>
            </a:p>
          </p:txBody>
        </p:sp>
      </p:grpSp>
      <p:sp>
        <p:nvSpPr>
          <p:cNvPr name="TextBox 10" id="10"/>
          <p:cNvSpPr txBox="true"/>
          <p:nvPr/>
        </p:nvSpPr>
        <p:spPr>
          <a:xfrm rot="0">
            <a:off x="9741017" y="677320"/>
            <a:ext cx="2564801"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Gigi PIP</a:t>
            </a:r>
          </a:p>
        </p:txBody>
      </p:sp>
      <p:sp>
        <p:nvSpPr>
          <p:cNvPr name="TextBox 11" id="11"/>
          <p:cNvSpPr txBox="true"/>
          <p:nvPr/>
        </p:nvSpPr>
        <p:spPr>
          <a:xfrm rot="0">
            <a:off x="9741017" y="1623122"/>
            <a:ext cx="7518283" cy="3174418"/>
          </a:xfrm>
          <a:prstGeom prst="rect">
            <a:avLst/>
          </a:prstGeom>
        </p:spPr>
        <p:txBody>
          <a:bodyPr anchor="t" rtlCol="false" tIns="0" lIns="0" bIns="0" rIns="0">
            <a:spAutoFit/>
          </a:bodyPr>
          <a:lstStyle/>
          <a:p>
            <a:pPr algn="just">
              <a:lnSpc>
                <a:spcPts val="3182"/>
              </a:lnSpc>
            </a:pPr>
            <a:r>
              <a:rPr lang="en-US" sz="1988">
                <a:solidFill>
                  <a:srgbClr val="FFFFFF">
                    <a:alpha val="80000"/>
                  </a:srgbClr>
                </a:solidFill>
                <a:latin typeface="TT Fors"/>
                <a:ea typeface="TT Fors"/>
                <a:cs typeface="TT Fors"/>
                <a:sym typeface="TT Fors"/>
              </a:rPr>
              <a:t>iFlair developed the Gigipip eCommerce site on Shopify. Our team customized the theme that matches with Gigipip’s brand identity and ensuring a responsive design. We added features like dynamic product catalog, intuitive navigation, and secure payment gateways. We optimized the site for speed and SEO, and set up analytics for tracking user behavior and sales. This comprehensive approach provided Gigipip with a user-friendly and efficient eCommerce platform.</a:t>
            </a:r>
          </a:p>
        </p:txBody>
      </p:sp>
      <p:sp>
        <p:nvSpPr>
          <p:cNvPr name="TextBox 12" id="12"/>
          <p:cNvSpPr txBox="true"/>
          <p:nvPr/>
        </p:nvSpPr>
        <p:spPr>
          <a:xfrm rot="0">
            <a:off x="9741017" y="5901362"/>
            <a:ext cx="7176537" cy="3290697"/>
          </a:xfrm>
          <a:prstGeom prst="rect">
            <a:avLst/>
          </a:prstGeom>
        </p:spPr>
        <p:txBody>
          <a:bodyPr anchor="t" rtlCol="false" tIns="0" lIns="0" bIns="0" rIns="0">
            <a:spAutoFit/>
          </a:bodyPr>
          <a:lstStyle/>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Total Orders: 150,000+</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Total Products: 2,000+</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Earn cash: for users to earn money through Webshop</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Detailed Analytics Setup: For data driven decisions</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Custom Frontend Theme</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User-Centric Solution</a:t>
            </a:r>
          </a:p>
          <a:p>
            <a:pPr algn="l" marL="453390" indent="-226695" lvl="1">
              <a:lnSpc>
                <a:spcPts val="3759"/>
              </a:lnSpc>
              <a:buFont typeface="Arial"/>
              <a:buChar char="•"/>
            </a:pPr>
            <a:r>
              <a:rPr lang="en-US" sz="2100">
                <a:solidFill>
                  <a:srgbClr val="F0E07F">
                    <a:alpha val="80000"/>
                  </a:srgbClr>
                </a:solidFill>
                <a:latin typeface="TT Fors"/>
                <a:ea typeface="TT Fors"/>
                <a:cs typeface="TT Fors"/>
                <a:sym typeface="TT Fors"/>
              </a:rPr>
              <a:t>Speed Optimization</a:t>
            </a:r>
          </a:p>
        </p:txBody>
      </p:sp>
      <p:sp>
        <p:nvSpPr>
          <p:cNvPr name="TextBox 13" id="13"/>
          <p:cNvSpPr txBox="true"/>
          <p:nvPr/>
        </p:nvSpPr>
        <p:spPr>
          <a:xfrm rot="0">
            <a:off x="9880259" y="5320337"/>
            <a:ext cx="2612033" cy="428625"/>
          </a:xfrm>
          <a:prstGeom prst="rect">
            <a:avLst/>
          </a:prstGeom>
        </p:spPr>
        <p:txBody>
          <a:bodyPr anchor="t" rtlCol="false" tIns="0" lIns="0" bIns="0" rIns="0">
            <a:spAutoFit/>
          </a:bodyPr>
          <a:lstStyle/>
          <a:p>
            <a:pPr algn="l">
              <a:lnSpc>
                <a:spcPts val="3300"/>
              </a:lnSpc>
            </a:pPr>
            <a:r>
              <a:rPr lang="en-US" sz="3000">
                <a:solidFill>
                  <a:srgbClr val="F0E07F"/>
                </a:solidFill>
                <a:latin typeface="TT Fors"/>
                <a:ea typeface="TT Fors"/>
                <a:cs typeface="TT Fors"/>
                <a:sym typeface="TT Fors"/>
              </a:rPr>
              <a:t>Key Highlights</a:t>
            </a:r>
          </a:p>
        </p:txBody>
      </p:sp>
      <p:grpSp>
        <p:nvGrpSpPr>
          <p:cNvPr name="Group 14" id="14"/>
          <p:cNvGrpSpPr/>
          <p:nvPr/>
        </p:nvGrpSpPr>
        <p:grpSpPr>
          <a:xfrm rot="0">
            <a:off x="1028700" y="9233237"/>
            <a:ext cx="4077172" cy="704887"/>
            <a:chOff x="0" y="0"/>
            <a:chExt cx="1073823" cy="185649"/>
          </a:xfrm>
        </p:grpSpPr>
        <p:sp>
          <p:nvSpPr>
            <p:cNvPr name="Freeform 15" id="15"/>
            <p:cNvSpPr/>
            <p:nvPr/>
          </p:nvSpPr>
          <p:spPr>
            <a:xfrm flipH="false" flipV="false" rot="0">
              <a:off x="0" y="0"/>
              <a:ext cx="1073823" cy="185649"/>
            </a:xfrm>
            <a:custGeom>
              <a:avLst/>
              <a:gdLst/>
              <a:ahLst/>
              <a:cxnLst/>
              <a:rect r="r" b="b" t="t" l="l"/>
              <a:pathLst>
                <a:path h="185649" w="1073823">
                  <a:moveTo>
                    <a:pt x="92825" y="0"/>
                  </a:moveTo>
                  <a:lnTo>
                    <a:pt x="980998" y="0"/>
                  </a:lnTo>
                  <a:cubicBezTo>
                    <a:pt x="1005617" y="0"/>
                    <a:pt x="1029227" y="9780"/>
                    <a:pt x="1046635" y="27188"/>
                  </a:cubicBezTo>
                  <a:cubicBezTo>
                    <a:pt x="1064043" y="44596"/>
                    <a:pt x="1073823" y="68206"/>
                    <a:pt x="1073823" y="92825"/>
                  </a:cubicBezTo>
                  <a:lnTo>
                    <a:pt x="1073823" y="92825"/>
                  </a:lnTo>
                  <a:cubicBezTo>
                    <a:pt x="1073823" y="144090"/>
                    <a:pt x="1032264" y="185649"/>
                    <a:pt x="980998" y="185649"/>
                  </a:cubicBezTo>
                  <a:lnTo>
                    <a:pt x="92825" y="185649"/>
                  </a:lnTo>
                  <a:cubicBezTo>
                    <a:pt x="41559" y="185649"/>
                    <a:pt x="0" y="144090"/>
                    <a:pt x="0" y="92825"/>
                  </a:cubicBezTo>
                  <a:lnTo>
                    <a:pt x="0" y="92825"/>
                  </a:lnTo>
                  <a:cubicBezTo>
                    <a:pt x="0" y="41559"/>
                    <a:pt x="41559" y="0"/>
                    <a:pt x="92825" y="0"/>
                  </a:cubicBezTo>
                  <a:close/>
                </a:path>
              </a:pathLst>
            </a:custGeom>
            <a:solidFill>
              <a:srgbClr val="F0E07F"/>
            </a:solidFill>
          </p:spPr>
        </p:sp>
        <p:sp>
          <p:nvSpPr>
            <p:cNvPr name="TextBox 16" id="16"/>
            <p:cNvSpPr txBox="true"/>
            <p:nvPr/>
          </p:nvSpPr>
          <p:spPr>
            <a:xfrm>
              <a:off x="0" y="-38100"/>
              <a:ext cx="1073823" cy="223749"/>
            </a:xfrm>
            <a:prstGeom prst="rect">
              <a:avLst/>
            </a:prstGeom>
          </p:spPr>
          <p:txBody>
            <a:bodyPr anchor="ctr" rtlCol="false" tIns="50800" lIns="50800" bIns="50800" rIns="50800"/>
            <a:lstStyle/>
            <a:p>
              <a:pPr algn="ctr">
                <a:lnSpc>
                  <a:spcPts val="2520"/>
                </a:lnSpc>
              </a:pPr>
            </a:p>
          </p:txBody>
        </p:sp>
      </p:grpSp>
      <p:sp>
        <p:nvSpPr>
          <p:cNvPr name="TextBox 17" id="17"/>
          <p:cNvSpPr txBox="true"/>
          <p:nvPr/>
        </p:nvSpPr>
        <p:spPr>
          <a:xfrm rot="0">
            <a:off x="1405770" y="9392323"/>
            <a:ext cx="3581969" cy="329565"/>
          </a:xfrm>
          <a:prstGeom prst="rect">
            <a:avLst/>
          </a:prstGeom>
        </p:spPr>
        <p:txBody>
          <a:bodyPr anchor="t" rtlCol="false" tIns="0" lIns="0" bIns="0" rIns="0">
            <a:spAutoFit/>
          </a:bodyPr>
          <a:lstStyle/>
          <a:p>
            <a:pPr algn="l">
              <a:lnSpc>
                <a:spcPts val="2790"/>
              </a:lnSpc>
            </a:pPr>
            <a:r>
              <a:rPr lang="en-US" sz="1800">
                <a:solidFill>
                  <a:srgbClr val="000000"/>
                </a:solidFill>
                <a:latin typeface="TT Fors Bold"/>
                <a:ea typeface="TT Fors Bold"/>
                <a:cs typeface="TT Fors Bold"/>
                <a:sym typeface="TT Fors Bold"/>
              </a:rPr>
              <a:t>Reference: </a:t>
            </a:r>
            <a:r>
              <a:rPr lang="en-US" sz="1800" u="sng">
                <a:solidFill>
                  <a:srgbClr val="000000"/>
                </a:solidFill>
                <a:latin typeface="TT Fors Bold"/>
                <a:ea typeface="TT Fors Bold"/>
                <a:cs typeface="TT Fors Bold"/>
                <a:sym typeface="TT Fors Bold"/>
                <a:hlinkClick r:id="rId5" tooltip="https://www.distri-company.com"/>
              </a:rPr>
              <a:t>www.gigipip.com</a:t>
            </a:r>
          </a:p>
        </p:txBody>
      </p:sp>
      <p:sp>
        <p:nvSpPr>
          <p:cNvPr name="Freeform 18" id="18"/>
          <p:cNvSpPr/>
          <p:nvPr/>
        </p:nvSpPr>
        <p:spPr>
          <a:xfrm flipH="false" flipV="false" rot="0">
            <a:off x="95220" y="2293607"/>
            <a:ext cx="9262623" cy="5395478"/>
          </a:xfrm>
          <a:custGeom>
            <a:avLst/>
            <a:gdLst/>
            <a:ahLst/>
            <a:cxnLst/>
            <a:rect r="r" b="b" t="t" l="l"/>
            <a:pathLst>
              <a:path h="5395478" w="9262623">
                <a:moveTo>
                  <a:pt x="0" y="0"/>
                </a:moveTo>
                <a:lnTo>
                  <a:pt x="9262623" y="0"/>
                </a:lnTo>
                <a:lnTo>
                  <a:pt x="9262623" y="5395479"/>
                </a:lnTo>
                <a:lnTo>
                  <a:pt x="0" y="5395479"/>
                </a:lnTo>
                <a:lnTo>
                  <a:pt x="0" y="0"/>
                </a:lnTo>
                <a:close/>
              </a:path>
            </a:pathLst>
          </a:custGeom>
          <a:blipFill>
            <a:blip r:embed="rId6"/>
            <a:stretch>
              <a:fillRect l="0" t="0" r="0" b="0"/>
            </a:stretch>
          </a:blipFill>
        </p:spPr>
      </p:sp>
      <p:grpSp>
        <p:nvGrpSpPr>
          <p:cNvPr name="Group 19" id="19"/>
          <p:cNvGrpSpPr/>
          <p:nvPr/>
        </p:nvGrpSpPr>
        <p:grpSpPr>
          <a:xfrm rot="0">
            <a:off x="5695804" y="4510226"/>
            <a:ext cx="3483181" cy="3483167"/>
            <a:chOff x="0" y="0"/>
            <a:chExt cx="6350000" cy="6349975"/>
          </a:xfrm>
        </p:grpSpPr>
        <p:sp>
          <p:nvSpPr>
            <p:cNvPr name="Freeform 20" id="20"/>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l="-69234" t="-64270" r="-75153" b="-54616"/>
              </a:stretch>
            </a:blipFill>
            <a:ln w="57150" cap="sq">
              <a:solidFill>
                <a:srgbClr val="F59114"/>
              </a:solidFill>
              <a:prstDash val="solid"/>
              <a:miter/>
            </a:ln>
          </p:spPr>
        </p:sp>
      </p:grpSp>
    </p:spTree>
  </p:cSld>
  <p:clrMapOvr>
    <a:masterClrMapping/>
  </p:clrMapOvr>
  <p:transition spd="slow">
    <p:push dir="u"/>
  </p:transition>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8267280" y="620066"/>
            <a:ext cx="9409418" cy="1448819"/>
          </a:xfrm>
          <a:prstGeom prst="rect">
            <a:avLst/>
          </a:prstGeom>
        </p:spPr>
        <p:txBody>
          <a:bodyPr anchor="t" rtlCol="false" tIns="0" lIns="0" bIns="0" rIns="0">
            <a:spAutoFit/>
          </a:bodyPr>
          <a:lstStyle/>
          <a:p>
            <a:pPr algn="l">
              <a:lnSpc>
                <a:spcPts val="5680"/>
              </a:lnSpc>
            </a:pPr>
            <a:r>
              <a:rPr lang="en-US" sz="5163">
                <a:solidFill>
                  <a:srgbClr val="FFFFFF"/>
                </a:solidFill>
                <a:latin typeface="TT Fors"/>
                <a:ea typeface="TT Fors"/>
                <a:cs typeface="TT Fors"/>
                <a:sym typeface="TT Fors"/>
              </a:rPr>
              <a:t>360 ﻿Degree </a:t>
            </a:r>
          </a:p>
          <a:p>
            <a:pPr algn="l">
              <a:lnSpc>
                <a:spcPts val="5680"/>
              </a:lnSpc>
            </a:pPr>
            <a:r>
              <a:rPr lang="en-US" sz="5163">
                <a:solidFill>
                  <a:srgbClr val="FFFFFF"/>
                </a:solidFill>
                <a:latin typeface="TT Fors"/>
                <a:ea typeface="TT Fors"/>
                <a:cs typeface="TT Fors"/>
                <a:sym typeface="TT Fors"/>
              </a:rPr>
              <a:t>E-Commerce Fulfillment</a:t>
            </a:r>
            <a:r>
              <a:rPr lang="en-US" sz="5163">
                <a:solidFill>
                  <a:srgbClr val="FFFFFF"/>
                </a:solidFill>
                <a:latin typeface="TT Fors"/>
                <a:ea typeface="TT Fors"/>
                <a:cs typeface="TT Fors"/>
                <a:sym typeface="TT Fors"/>
              </a:rPr>
              <a:t> </a:t>
            </a:r>
          </a:p>
        </p:txBody>
      </p:sp>
      <p:sp>
        <p:nvSpPr>
          <p:cNvPr name="Freeform 3" id="3"/>
          <p:cNvSpPr/>
          <p:nvPr/>
        </p:nvSpPr>
        <p:spPr>
          <a:xfrm flipH="false" flipV="false" rot="0">
            <a:off x="15686433" y="410516"/>
            <a:ext cx="1291973" cy="537807"/>
          </a:xfrm>
          <a:custGeom>
            <a:avLst/>
            <a:gdLst/>
            <a:ahLst/>
            <a:cxnLst/>
            <a:rect r="r" b="b" t="t" l="l"/>
            <a:pathLst>
              <a:path h="537807" w="1291973">
                <a:moveTo>
                  <a:pt x="0" y="0"/>
                </a:moveTo>
                <a:lnTo>
                  <a:pt x="1291974" y="0"/>
                </a:lnTo>
                <a:lnTo>
                  <a:pt x="1291974" y="537807"/>
                </a:lnTo>
                <a:lnTo>
                  <a:pt x="0" y="537807"/>
                </a:lnTo>
                <a:lnTo>
                  <a:pt x="0" y="0"/>
                </a:lnTo>
                <a:close/>
              </a:path>
            </a:pathLst>
          </a:custGeom>
          <a:blipFill>
            <a:blip r:embed="rId2"/>
            <a:stretch>
              <a:fillRect l="0" t="0" r="0" b="0"/>
            </a:stretch>
          </a:blipFill>
        </p:spPr>
      </p:sp>
      <p:grpSp>
        <p:nvGrpSpPr>
          <p:cNvPr name="Group 4" id="4"/>
          <p:cNvGrpSpPr/>
          <p:nvPr/>
        </p:nvGrpSpPr>
        <p:grpSpPr>
          <a:xfrm rot="0">
            <a:off x="685840" y="761676"/>
            <a:ext cx="2492306" cy="614633"/>
            <a:chOff x="0" y="0"/>
            <a:chExt cx="656410" cy="161879"/>
          </a:xfrm>
        </p:grpSpPr>
        <p:sp>
          <p:nvSpPr>
            <p:cNvPr name="Freeform 5" id="5"/>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6" id="6"/>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Print On Demand+ </a:t>
              </a:r>
            </a:p>
          </p:txBody>
        </p:sp>
      </p:grpSp>
      <p:grpSp>
        <p:nvGrpSpPr>
          <p:cNvPr name="Group 7" id="7"/>
          <p:cNvGrpSpPr/>
          <p:nvPr/>
        </p:nvGrpSpPr>
        <p:grpSpPr>
          <a:xfrm rot="0">
            <a:off x="3466635" y="761676"/>
            <a:ext cx="2492306" cy="614633"/>
            <a:chOff x="0" y="0"/>
            <a:chExt cx="656410" cy="161879"/>
          </a:xfrm>
        </p:grpSpPr>
        <p:sp>
          <p:nvSpPr>
            <p:cNvPr name="Freeform 8" id="8"/>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9" id="9"/>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Wallet+</a:t>
              </a:r>
            </a:p>
          </p:txBody>
        </p:sp>
      </p:grpSp>
      <p:sp>
        <p:nvSpPr>
          <p:cNvPr name="Freeform 10" id="10"/>
          <p:cNvSpPr/>
          <p:nvPr/>
        </p:nvSpPr>
        <p:spPr>
          <a:xfrm flipH="false" flipV="false" rot="0">
            <a:off x="685840" y="2493914"/>
            <a:ext cx="6953060" cy="7526581"/>
          </a:xfrm>
          <a:custGeom>
            <a:avLst/>
            <a:gdLst/>
            <a:ahLst/>
            <a:cxnLst/>
            <a:rect r="r" b="b" t="t" l="l"/>
            <a:pathLst>
              <a:path h="7526581" w="6953060">
                <a:moveTo>
                  <a:pt x="0" y="0"/>
                </a:moveTo>
                <a:lnTo>
                  <a:pt x="6953059" y="0"/>
                </a:lnTo>
                <a:lnTo>
                  <a:pt x="6953059" y="7526581"/>
                </a:lnTo>
                <a:lnTo>
                  <a:pt x="0" y="7526581"/>
                </a:lnTo>
                <a:lnTo>
                  <a:pt x="0" y="0"/>
                </a:lnTo>
                <a:close/>
              </a:path>
            </a:pathLst>
          </a:custGeom>
          <a:blipFill>
            <a:blip r:embed="rId3"/>
            <a:stretch>
              <a:fillRect l="0" t="0" r="0" b="0"/>
            </a:stretch>
          </a:blipFill>
        </p:spPr>
      </p:sp>
      <p:grpSp>
        <p:nvGrpSpPr>
          <p:cNvPr name="Group 11" id="11"/>
          <p:cNvGrpSpPr/>
          <p:nvPr/>
        </p:nvGrpSpPr>
        <p:grpSpPr>
          <a:xfrm rot="0">
            <a:off x="685840" y="1609168"/>
            <a:ext cx="2492306" cy="614633"/>
            <a:chOff x="0" y="0"/>
            <a:chExt cx="656410" cy="161879"/>
          </a:xfrm>
        </p:grpSpPr>
        <p:sp>
          <p:nvSpPr>
            <p:cNvPr name="Freeform 12" id="12"/>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3" id="13"/>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Shipping+</a:t>
              </a:r>
            </a:p>
          </p:txBody>
        </p:sp>
      </p:grpSp>
      <p:grpSp>
        <p:nvGrpSpPr>
          <p:cNvPr name="Group 14" id="14"/>
          <p:cNvGrpSpPr/>
          <p:nvPr/>
        </p:nvGrpSpPr>
        <p:grpSpPr>
          <a:xfrm rot="0">
            <a:off x="3466635" y="1582102"/>
            <a:ext cx="2492306" cy="614633"/>
            <a:chOff x="0" y="0"/>
            <a:chExt cx="656410" cy="161879"/>
          </a:xfrm>
        </p:grpSpPr>
        <p:sp>
          <p:nvSpPr>
            <p:cNvPr name="Freeform 15" id="15"/>
            <p:cNvSpPr/>
            <p:nvPr/>
          </p:nvSpPr>
          <p:spPr>
            <a:xfrm flipH="false" flipV="false" rot="0">
              <a:off x="0" y="0"/>
              <a:ext cx="656410" cy="161879"/>
            </a:xfrm>
            <a:custGeom>
              <a:avLst/>
              <a:gdLst/>
              <a:ahLst/>
              <a:cxnLst/>
              <a:rect r="r" b="b" t="t" l="l"/>
              <a:pathLst>
                <a:path h="161879" w="656410">
                  <a:moveTo>
                    <a:pt x="80939" y="0"/>
                  </a:moveTo>
                  <a:lnTo>
                    <a:pt x="575470" y="0"/>
                  </a:lnTo>
                  <a:cubicBezTo>
                    <a:pt x="620172" y="0"/>
                    <a:pt x="656410" y="36238"/>
                    <a:pt x="656410" y="80939"/>
                  </a:cubicBezTo>
                  <a:lnTo>
                    <a:pt x="656410" y="80939"/>
                  </a:lnTo>
                  <a:cubicBezTo>
                    <a:pt x="656410" y="102406"/>
                    <a:pt x="647882" y="122993"/>
                    <a:pt x="632703" y="138172"/>
                  </a:cubicBezTo>
                  <a:cubicBezTo>
                    <a:pt x="617524" y="153351"/>
                    <a:pt x="596937" y="161879"/>
                    <a:pt x="575470" y="161879"/>
                  </a:cubicBezTo>
                  <a:lnTo>
                    <a:pt x="80939" y="161879"/>
                  </a:lnTo>
                  <a:cubicBezTo>
                    <a:pt x="59473" y="161879"/>
                    <a:pt x="38886" y="153351"/>
                    <a:pt x="23707" y="138172"/>
                  </a:cubicBezTo>
                  <a:cubicBezTo>
                    <a:pt x="8528" y="122993"/>
                    <a:pt x="0" y="102406"/>
                    <a:pt x="0" y="80939"/>
                  </a:cubicBezTo>
                  <a:lnTo>
                    <a:pt x="0" y="80939"/>
                  </a:lnTo>
                  <a:cubicBezTo>
                    <a:pt x="0" y="59473"/>
                    <a:pt x="8528" y="38886"/>
                    <a:pt x="23707" y="23707"/>
                  </a:cubicBezTo>
                  <a:cubicBezTo>
                    <a:pt x="38886" y="8528"/>
                    <a:pt x="59473" y="0"/>
                    <a:pt x="80939" y="0"/>
                  </a:cubicBezTo>
                  <a:close/>
                </a:path>
              </a:pathLst>
            </a:custGeom>
            <a:solidFill>
              <a:srgbClr val="F0E07F"/>
            </a:solidFill>
          </p:spPr>
        </p:sp>
        <p:sp>
          <p:nvSpPr>
            <p:cNvPr name="TextBox 16" id="16"/>
            <p:cNvSpPr txBox="true"/>
            <p:nvPr/>
          </p:nvSpPr>
          <p:spPr>
            <a:xfrm>
              <a:off x="0" y="-38100"/>
              <a:ext cx="656410" cy="199979"/>
            </a:xfrm>
            <a:prstGeom prst="rect">
              <a:avLst/>
            </a:prstGeom>
          </p:spPr>
          <p:txBody>
            <a:bodyPr anchor="ctr" rtlCol="false" tIns="50800" lIns="50800" bIns="50800" rIns="50800"/>
            <a:lstStyle/>
            <a:p>
              <a:pPr algn="ctr">
                <a:lnSpc>
                  <a:spcPts val="2240"/>
                </a:lnSpc>
              </a:pPr>
              <a:r>
                <a:rPr lang="en-US" sz="1600">
                  <a:solidFill>
                    <a:srgbClr val="1D1D1D"/>
                  </a:solidFill>
                  <a:latin typeface="TT Fors Bold"/>
                  <a:ea typeface="TT Fors Bold"/>
                  <a:cs typeface="TT Fors Bold"/>
                  <a:sym typeface="TT Fors Bold"/>
                </a:rPr>
                <a:t>Return Managment+</a:t>
              </a:r>
            </a:p>
          </p:txBody>
        </p:sp>
      </p:grpSp>
      <p:sp>
        <p:nvSpPr>
          <p:cNvPr name="TextBox 17" id="17"/>
          <p:cNvSpPr txBox="true"/>
          <p:nvPr/>
        </p:nvSpPr>
        <p:spPr>
          <a:xfrm rot="0">
            <a:off x="8267280" y="2352542"/>
            <a:ext cx="8438811" cy="2870835"/>
          </a:xfrm>
          <a:prstGeom prst="rect">
            <a:avLst/>
          </a:prstGeom>
        </p:spPr>
        <p:txBody>
          <a:bodyPr anchor="t" rtlCol="false" tIns="0" lIns="0" bIns="0" rIns="0">
            <a:spAutoFit/>
          </a:bodyPr>
          <a:lstStyle/>
          <a:p>
            <a:pPr algn="just">
              <a:lnSpc>
                <a:spcPts val="2880"/>
              </a:lnSpc>
            </a:pPr>
            <a:r>
              <a:rPr lang="en-US" sz="1800">
                <a:solidFill>
                  <a:srgbClr val="FFFFFF">
                    <a:alpha val="80000"/>
                  </a:srgbClr>
                </a:solidFill>
                <a:latin typeface="TT Fors"/>
                <a:ea typeface="TT Fors"/>
                <a:cs typeface="TT Fors"/>
                <a:sym typeface="TT Fors"/>
              </a:rPr>
              <a:t>The 360 Degree eCommerce Fulfillment System is designed to streamline and enhance the entire e-commerce supply chain process, from product storage to delivery. This comprehensive solution ensures that businesses can focus on growth and customer satisfaction while the system efficiently manages warehousing, fulfillment, and sales integrations. By leveraging advanced technologies and marketplace connectivity, the system provides a seamless and branded experience for both sellers and customers, enabling businesses to expand their reach and maintain consistent quality and service standards.</a:t>
            </a:r>
          </a:p>
        </p:txBody>
      </p:sp>
      <p:sp>
        <p:nvSpPr>
          <p:cNvPr name="TextBox 18" id="18"/>
          <p:cNvSpPr txBox="true"/>
          <p:nvPr/>
        </p:nvSpPr>
        <p:spPr>
          <a:xfrm rot="0">
            <a:off x="8267280" y="5958654"/>
            <a:ext cx="7419153" cy="879729"/>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F0E07F">
                    <a:alpha val="80000"/>
                  </a:srgbClr>
                </a:solidFill>
                <a:latin typeface="TT Fors"/>
                <a:ea typeface="TT Fors"/>
                <a:cs typeface="TT Fors"/>
                <a:sym typeface="TT Fors"/>
              </a:rPr>
              <a:t>Warehousing &amp; Fulfillment:</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Manages e-commerce product storage and shipping.</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Provides branded service with logo customization.</a:t>
            </a:r>
          </a:p>
        </p:txBody>
      </p:sp>
      <p:sp>
        <p:nvSpPr>
          <p:cNvPr name="TextBox 19" id="19"/>
          <p:cNvSpPr txBox="true"/>
          <p:nvPr/>
        </p:nvSpPr>
        <p:spPr>
          <a:xfrm rot="0">
            <a:off x="8267280" y="7019358"/>
            <a:ext cx="8568295" cy="879729"/>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F0E07F">
                    <a:alpha val="80000"/>
                  </a:srgbClr>
                </a:solidFill>
                <a:latin typeface="TT Fors"/>
                <a:ea typeface="TT Fors"/>
                <a:cs typeface="TT Fors"/>
                <a:sym typeface="TT Fors"/>
              </a:rPr>
              <a:t>Marketplace Integration:</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Connects to major platforms like Amazon, eBay, Etsy, and Rakuten.</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Enables both national and international sales.</a:t>
            </a:r>
          </a:p>
        </p:txBody>
      </p:sp>
      <p:sp>
        <p:nvSpPr>
          <p:cNvPr name="TextBox 20" id="20"/>
          <p:cNvSpPr txBox="true"/>
          <p:nvPr/>
        </p:nvSpPr>
        <p:spPr>
          <a:xfrm rot="0">
            <a:off x="8392176" y="8080062"/>
            <a:ext cx="9557540" cy="879729"/>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F0E07F">
                    <a:alpha val="80000"/>
                  </a:srgbClr>
                </a:solidFill>
                <a:latin typeface="TT Fors"/>
                <a:ea typeface="TT Fors"/>
                <a:cs typeface="TT Fors"/>
                <a:sym typeface="TT Fors"/>
              </a:rPr>
              <a:t>Campaign AI - Google Vision Campaign Approval:</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Utilizes Google Vision API and DPM algorithm to verify brand image privacy.</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Streamlines the campaign approval process.</a:t>
            </a:r>
          </a:p>
        </p:txBody>
      </p:sp>
      <p:sp>
        <p:nvSpPr>
          <p:cNvPr name="TextBox 21" id="21"/>
          <p:cNvSpPr txBox="true"/>
          <p:nvPr/>
        </p:nvSpPr>
        <p:spPr>
          <a:xfrm rot="0">
            <a:off x="8267280" y="9140766"/>
            <a:ext cx="8568295" cy="879729"/>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F0E07F">
                    <a:alpha val="80000"/>
                  </a:srgbClr>
                </a:solidFill>
                <a:latin typeface="TT Fors"/>
                <a:ea typeface="TT Fors"/>
                <a:cs typeface="TT Fors"/>
                <a:sym typeface="TT Fors"/>
              </a:rPr>
              <a:t>On-Demand Sales:</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Offers automatic order forwarding links.</a:t>
            </a:r>
          </a:p>
          <a:p>
            <a:pPr algn="l" marL="777240" indent="-259080" lvl="2">
              <a:lnSpc>
                <a:spcPts val="2358"/>
              </a:lnSpc>
              <a:buFont typeface="Arial"/>
              <a:buChar char="⚬"/>
            </a:pPr>
            <a:r>
              <a:rPr lang="en-US" sz="1800">
                <a:solidFill>
                  <a:srgbClr val="FFFFFF">
                    <a:alpha val="80000"/>
                  </a:srgbClr>
                </a:solidFill>
                <a:latin typeface="TT Fors"/>
                <a:ea typeface="TT Fors"/>
                <a:cs typeface="TT Fors"/>
                <a:sym typeface="TT Fors"/>
              </a:rPr>
              <a:t>Produces and ships goods under the client's brand upon customer order.</a:t>
            </a:r>
          </a:p>
        </p:txBody>
      </p:sp>
      <p:sp>
        <p:nvSpPr>
          <p:cNvPr name="TextBox 22" id="22"/>
          <p:cNvSpPr txBox="true"/>
          <p:nvPr/>
        </p:nvSpPr>
        <p:spPr>
          <a:xfrm rot="0">
            <a:off x="8392176" y="5451977"/>
            <a:ext cx="2040417" cy="335688"/>
          </a:xfrm>
          <a:prstGeom prst="rect">
            <a:avLst/>
          </a:prstGeom>
        </p:spPr>
        <p:txBody>
          <a:bodyPr anchor="t" rtlCol="false" tIns="0" lIns="0" bIns="0" rIns="0">
            <a:spAutoFit/>
          </a:bodyPr>
          <a:lstStyle/>
          <a:p>
            <a:pPr algn="l">
              <a:lnSpc>
                <a:spcPts val="2675"/>
              </a:lnSpc>
            </a:pPr>
            <a:r>
              <a:rPr lang="en-US" sz="2432">
                <a:solidFill>
                  <a:srgbClr val="F0E07F"/>
                </a:solidFill>
                <a:latin typeface="TT Fors"/>
                <a:ea typeface="TT Fors"/>
                <a:cs typeface="TT Fors"/>
                <a:sym typeface="TT Fors"/>
              </a:rPr>
              <a:t>Key Highlights</a:t>
            </a:r>
          </a:p>
        </p:txBody>
      </p:sp>
    </p:spTree>
  </p:cSld>
  <p:clrMapOvr>
    <a:masterClrMapping/>
  </p:clrMapOvr>
  <p:transition spd="slow">
    <p:push dir="l"/>
  </p:transition>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903097" y="77664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Freeform 3" id="3"/>
          <p:cNvSpPr/>
          <p:nvPr/>
        </p:nvSpPr>
        <p:spPr>
          <a:xfrm flipH="false" flipV="false" rot="0">
            <a:off x="1995096" y="3129117"/>
            <a:ext cx="14297807" cy="6213589"/>
          </a:xfrm>
          <a:custGeom>
            <a:avLst/>
            <a:gdLst/>
            <a:ahLst/>
            <a:cxnLst/>
            <a:rect r="r" b="b" t="t" l="l"/>
            <a:pathLst>
              <a:path h="6213589" w="14297807">
                <a:moveTo>
                  <a:pt x="0" y="0"/>
                </a:moveTo>
                <a:lnTo>
                  <a:pt x="14297808" y="0"/>
                </a:lnTo>
                <a:lnTo>
                  <a:pt x="14297808" y="6213589"/>
                </a:lnTo>
                <a:lnTo>
                  <a:pt x="0" y="6213589"/>
                </a:lnTo>
                <a:lnTo>
                  <a:pt x="0" y="0"/>
                </a:lnTo>
                <a:close/>
              </a:path>
            </a:pathLst>
          </a:custGeom>
          <a:blipFill>
            <a:blip r:embed="rId3"/>
            <a:stretch>
              <a:fillRect l="0" t="0" r="0" b="0"/>
            </a:stretch>
          </a:blipFill>
        </p:spPr>
      </p:sp>
      <p:sp>
        <p:nvSpPr>
          <p:cNvPr name="TextBox 4" id="4"/>
          <p:cNvSpPr txBox="true"/>
          <p:nvPr/>
        </p:nvSpPr>
        <p:spPr>
          <a:xfrm rot="0">
            <a:off x="1995096" y="1093171"/>
            <a:ext cx="13292737" cy="711200"/>
          </a:xfrm>
          <a:prstGeom prst="rect">
            <a:avLst/>
          </a:prstGeom>
        </p:spPr>
        <p:txBody>
          <a:bodyPr anchor="t" rtlCol="false" tIns="0" lIns="0" bIns="0" rIns="0">
            <a:spAutoFit/>
          </a:bodyPr>
          <a:lstStyle/>
          <a:p>
            <a:pPr algn="l">
              <a:lnSpc>
                <a:spcPts val="5500"/>
              </a:lnSpc>
            </a:pPr>
            <a:r>
              <a:rPr lang="en-US" sz="5000">
                <a:solidFill>
                  <a:srgbClr val="FFFFFF"/>
                </a:solidFill>
                <a:latin typeface="TT Fors"/>
                <a:ea typeface="TT Fors"/>
                <a:cs typeface="TT Fors"/>
                <a:sym typeface="TT Fors"/>
              </a:rPr>
              <a:t>E-commerce Omni Channel - Sales Channels </a:t>
            </a:r>
          </a:p>
        </p:txBody>
      </p:sp>
      <p:sp>
        <p:nvSpPr>
          <p:cNvPr name="TextBox 5" id="5"/>
          <p:cNvSpPr txBox="true"/>
          <p:nvPr/>
        </p:nvSpPr>
        <p:spPr>
          <a:xfrm rot="0">
            <a:off x="1995096" y="2192434"/>
            <a:ext cx="13766027" cy="621030"/>
          </a:xfrm>
          <a:prstGeom prst="rect">
            <a:avLst/>
          </a:prstGeom>
        </p:spPr>
        <p:txBody>
          <a:bodyPr anchor="t" rtlCol="false" tIns="0" lIns="0" bIns="0" rIns="0">
            <a:spAutoFit/>
          </a:bodyPr>
          <a:lstStyle/>
          <a:p>
            <a:pPr algn="l">
              <a:lnSpc>
                <a:spcPts val="2520"/>
              </a:lnSpc>
            </a:pPr>
            <a:r>
              <a:rPr lang="en-US" sz="1800">
                <a:solidFill>
                  <a:srgbClr val="FFFFFF"/>
                </a:solidFill>
                <a:latin typeface="TT Fors"/>
                <a:ea typeface="TT Fors"/>
                <a:cs typeface="TT Fors"/>
                <a:sym typeface="TT Fors"/>
              </a:rPr>
              <a:t>Check out our integrations to find the perfect fit for your store. Elevate your drop shipping business by using our print-on-demand</a:t>
            </a:r>
          </a:p>
          <a:p>
            <a:pPr algn="l">
              <a:lnSpc>
                <a:spcPts val="2520"/>
              </a:lnSpc>
            </a:pPr>
            <a:r>
              <a:rPr lang="en-US" sz="1800">
                <a:solidFill>
                  <a:srgbClr val="FFFFFF"/>
                </a:solidFill>
                <a:latin typeface="TT Fors"/>
                <a:ea typeface="TT Fors"/>
                <a:cs typeface="TT Fors"/>
                <a:sym typeface="TT Fors"/>
              </a:rPr>
              <a:t>service with our E-commerce omnichannel solution.</a:t>
            </a:r>
          </a:p>
        </p:txBody>
      </p:sp>
    </p:spTree>
  </p:cSld>
  <p:clrMapOvr>
    <a:masterClrMapping/>
  </p:clrMapOvr>
  <p:transition spd="slow">
    <p:push dir="u"/>
  </p:transition>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18857" y="650240"/>
            <a:ext cx="6377582"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Security Assurance</a:t>
            </a:r>
          </a:p>
        </p:txBody>
      </p:sp>
      <p:grpSp>
        <p:nvGrpSpPr>
          <p:cNvPr name="Group 5" id="5"/>
          <p:cNvGrpSpPr/>
          <p:nvPr/>
        </p:nvGrpSpPr>
        <p:grpSpPr>
          <a:xfrm rot="0">
            <a:off x="650849" y="2705752"/>
            <a:ext cx="5344066" cy="6130208"/>
            <a:chOff x="0" y="0"/>
            <a:chExt cx="1407491" cy="1614540"/>
          </a:xfrm>
        </p:grpSpPr>
        <p:sp>
          <p:nvSpPr>
            <p:cNvPr name="Freeform 6" id="6"/>
            <p:cNvSpPr/>
            <p:nvPr/>
          </p:nvSpPr>
          <p:spPr>
            <a:xfrm flipH="false" flipV="false" rot="0">
              <a:off x="0" y="0"/>
              <a:ext cx="1407491" cy="1614540"/>
            </a:xfrm>
            <a:custGeom>
              <a:avLst/>
              <a:gdLst/>
              <a:ahLst/>
              <a:cxnLst/>
              <a:rect r="r" b="b" t="t" l="l"/>
              <a:pathLst>
                <a:path h="1614540" w="1407491">
                  <a:moveTo>
                    <a:pt x="73883" y="0"/>
                  </a:moveTo>
                  <a:lnTo>
                    <a:pt x="1333607" y="0"/>
                  </a:lnTo>
                  <a:cubicBezTo>
                    <a:pt x="1353202" y="0"/>
                    <a:pt x="1371995" y="7784"/>
                    <a:pt x="1385851" y="21640"/>
                  </a:cubicBezTo>
                  <a:cubicBezTo>
                    <a:pt x="1399707" y="35496"/>
                    <a:pt x="1407491" y="54288"/>
                    <a:pt x="1407491" y="73883"/>
                  </a:cubicBezTo>
                  <a:lnTo>
                    <a:pt x="1407491" y="1540657"/>
                  </a:lnTo>
                  <a:cubicBezTo>
                    <a:pt x="1407491" y="1581462"/>
                    <a:pt x="1374412" y="1614540"/>
                    <a:pt x="1333607" y="1614540"/>
                  </a:cubicBezTo>
                  <a:lnTo>
                    <a:pt x="73883" y="1614540"/>
                  </a:lnTo>
                  <a:cubicBezTo>
                    <a:pt x="33079" y="1614540"/>
                    <a:pt x="0" y="1581462"/>
                    <a:pt x="0" y="1540657"/>
                  </a:cubicBezTo>
                  <a:lnTo>
                    <a:pt x="0" y="73883"/>
                  </a:lnTo>
                  <a:cubicBezTo>
                    <a:pt x="0" y="33079"/>
                    <a:pt x="33079" y="0"/>
                    <a:pt x="73883" y="0"/>
                  </a:cubicBezTo>
                  <a:close/>
                </a:path>
              </a:pathLst>
            </a:custGeom>
            <a:solidFill>
              <a:srgbClr val="242424"/>
            </a:solidFill>
          </p:spPr>
        </p:sp>
        <p:sp>
          <p:nvSpPr>
            <p:cNvPr name="TextBox 7" id="7"/>
            <p:cNvSpPr txBox="true"/>
            <p:nvPr/>
          </p:nvSpPr>
          <p:spPr>
            <a:xfrm>
              <a:off x="0" y="9525"/>
              <a:ext cx="1407491" cy="1605015"/>
            </a:xfrm>
            <a:prstGeom prst="rect">
              <a:avLst/>
            </a:prstGeom>
          </p:spPr>
          <p:txBody>
            <a:bodyPr anchor="ctr" rtlCol="false" tIns="50800" lIns="50800" bIns="50800" rIns="50800"/>
            <a:lstStyle/>
            <a:p>
              <a:pPr algn="ctr">
                <a:lnSpc>
                  <a:spcPts val="2200"/>
                </a:lnSpc>
              </a:pPr>
            </a:p>
          </p:txBody>
        </p:sp>
      </p:grpSp>
      <p:sp>
        <p:nvSpPr>
          <p:cNvPr name="TextBox 8" id="8"/>
          <p:cNvSpPr txBox="true"/>
          <p:nvPr/>
        </p:nvSpPr>
        <p:spPr>
          <a:xfrm rot="0">
            <a:off x="1016122" y="5393129"/>
            <a:ext cx="4597824" cy="2330450"/>
          </a:xfrm>
          <a:prstGeom prst="rect">
            <a:avLst/>
          </a:prstGeom>
        </p:spPr>
        <p:txBody>
          <a:bodyPr anchor="t" rtlCol="false" tIns="0" lIns="0" bIns="0" rIns="0">
            <a:spAutoFit/>
          </a:bodyPr>
          <a:lstStyle/>
          <a:p>
            <a:pPr algn="just">
              <a:lnSpc>
                <a:spcPts val="3100"/>
              </a:lnSpc>
            </a:pPr>
            <a:r>
              <a:rPr lang="en-US" sz="2000">
                <a:solidFill>
                  <a:srgbClr val="FFFFFF"/>
                </a:solidFill>
                <a:latin typeface="TT Fors"/>
                <a:ea typeface="TT Fors"/>
                <a:cs typeface="TT Fors"/>
                <a:sym typeface="TT Fors"/>
              </a:rPr>
              <a:t>As a secure and trustworthy</a:t>
            </a:r>
          </a:p>
          <a:p>
            <a:pPr algn="just">
              <a:lnSpc>
                <a:spcPts val="3100"/>
              </a:lnSpc>
            </a:pPr>
            <a:r>
              <a:rPr lang="en-US" sz="2000">
                <a:solidFill>
                  <a:srgbClr val="FFFFFF"/>
                </a:solidFill>
                <a:latin typeface="TT Fors"/>
                <a:ea typeface="TT Fors"/>
                <a:cs typeface="TT Fors"/>
                <a:sym typeface="TT Fors"/>
              </a:rPr>
              <a:t>Company, we prioritize confidentiality.</a:t>
            </a:r>
          </a:p>
          <a:p>
            <a:pPr algn="just">
              <a:lnSpc>
                <a:spcPts val="3100"/>
              </a:lnSpc>
            </a:pPr>
            <a:r>
              <a:rPr lang="en-US" sz="2000">
                <a:solidFill>
                  <a:srgbClr val="FFFFFF"/>
                </a:solidFill>
                <a:latin typeface="TT Fors"/>
                <a:ea typeface="TT Fors"/>
                <a:cs typeface="TT Fors"/>
                <a:sym typeface="TT Fors"/>
              </a:rPr>
              <a:t>Our commitment to your project's</a:t>
            </a:r>
          </a:p>
          <a:p>
            <a:pPr algn="just">
              <a:lnSpc>
                <a:spcPts val="3100"/>
              </a:lnSpc>
            </a:pPr>
            <a:r>
              <a:rPr lang="en-US" sz="2000">
                <a:solidFill>
                  <a:srgbClr val="FFFFFF"/>
                </a:solidFill>
                <a:latin typeface="TT Fors"/>
                <a:ea typeface="TT Fors"/>
                <a:cs typeface="TT Fors"/>
                <a:sym typeface="TT Fors"/>
              </a:rPr>
              <a:t>success is backed by a signed NDA,</a:t>
            </a:r>
          </a:p>
          <a:p>
            <a:pPr algn="just">
              <a:lnSpc>
                <a:spcPts val="3100"/>
              </a:lnSpc>
            </a:pPr>
            <a:r>
              <a:rPr lang="en-US" sz="2000">
                <a:solidFill>
                  <a:srgbClr val="FFFFFF"/>
                </a:solidFill>
                <a:latin typeface="TT Fors"/>
                <a:ea typeface="TT Fors"/>
                <a:cs typeface="TT Fors"/>
                <a:sym typeface="TT Fors"/>
              </a:rPr>
              <a:t>ensuring utmost privacy and safe-</a:t>
            </a:r>
          </a:p>
          <a:p>
            <a:pPr algn="just">
              <a:lnSpc>
                <a:spcPts val="3100"/>
              </a:lnSpc>
            </a:pPr>
            <a:r>
              <a:rPr lang="en-US" sz="2000">
                <a:solidFill>
                  <a:srgbClr val="FFFFFF"/>
                </a:solidFill>
                <a:latin typeface="TT Fors"/>
                <a:ea typeface="TT Fors"/>
                <a:cs typeface="TT Fors"/>
                <a:sym typeface="TT Fors"/>
              </a:rPr>
              <a:t>guarding your valuable information.</a:t>
            </a:r>
          </a:p>
        </p:txBody>
      </p:sp>
      <p:grpSp>
        <p:nvGrpSpPr>
          <p:cNvPr name="Group 9" id="9"/>
          <p:cNvGrpSpPr/>
          <p:nvPr/>
        </p:nvGrpSpPr>
        <p:grpSpPr>
          <a:xfrm rot="0">
            <a:off x="2428224" y="3361694"/>
            <a:ext cx="1789316" cy="1789316"/>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F0E07F"/>
              </a:solidFill>
              <a:prstDash val="solid"/>
              <a:miter/>
            </a:ln>
          </p:spPr>
        </p:sp>
        <p:sp>
          <p:nvSpPr>
            <p:cNvPr name="TextBox 11" id="11"/>
            <p:cNvSpPr txBox="true"/>
            <p:nvPr/>
          </p:nvSpPr>
          <p:spPr>
            <a:xfrm>
              <a:off x="76200" y="85725"/>
              <a:ext cx="660400" cy="650875"/>
            </a:xfrm>
            <a:prstGeom prst="rect">
              <a:avLst/>
            </a:prstGeom>
          </p:spPr>
          <p:txBody>
            <a:bodyPr anchor="ctr" rtlCol="false" tIns="50800" lIns="50800" bIns="50800" rIns="50800"/>
            <a:lstStyle/>
            <a:p>
              <a:pPr algn="ctr">
                <a:lnSpc>
                  <a:spcPts val="2200"/>
                </a:lnSpc>
              </a:pPr>
            </a:p>
          </p:txBody>
        </p:sp>
      </p:grpSp>
      <p:sp>
        <p:nvSpPr>
          <p:cNvPr name="Freeform 12" id="12"/>
          <p:cNvSpPr/>
          <p:nvPr/>
        </p:nvSpPr>
        <p:spPr>
          <a:xfrm flipH="false" flipV="false" rot="0">
            <a:off x="2907221" y="3666762"/>
            <a:ext cx="831321" cy="1179179"/>
          </a:xfrm>
          <a:custGeom>
            <a:avLst/>
            <a:gdLst/>
            <a:ahLst/>
            <a:cxnLst/>
            <a:rect r="r" b="b" t="t" l="l"/>
            <a:pathLst>
              <a:path h="1179179" w="831321">
                <a:moveTo>
                  <a:pt x="0" y="0"/>
                </a:moveTo>
                <a:lnTo>
                  <a:pt x="831321" y="0"/>
                </a:lnTo>
                <a:lnTo>
                  <a:pt x="831321" y="1179179"/>
                </a:lnTo>
                <a:lnTo>
                  <a:pt x="0" y="117917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3" id="13"/>
          <p:cNvGrpSpPr/>
          <p:nvPr/>
        </p:nvGrpSpPr>
        <p:grpSpPr>
          <a:xfrm rot="0">
            <a:off x="6472769" y="2705752"/>
            <a:ext cx="5344066" cy="6130208"/>
            <a:chOff x="0" y="0"/>
            <a:chExt cx="1407491" cy="1614540"/>
          </a:xfrm>
        </p:grpSpPr>
        <p:sp>
          <p:nvSpPr>
            <p:cNvPr name="Freeform 14" id="14"/>
            <p:cNvSpPr/>
            <p:nvPr/>
          </p:nvSpPr>
          <p:spPr>
            <a:xfrm flipH="false" flipV="false" rot="0">
              <a:off x="0" y="0"/>
              <a:ext cx="1407491" cy="1614540"/>
            </a:xfrm>
            <a:custGeom>
              <a:avLst/>
              <a:gdLst/>
              <a:ahLst/>
              <a:cxnLst/>
              <a:rect r="r" b="b" t="t" l="l"/>
              <a:pathLst>
                <a:path h="1614540" w="1407491">
                  <a:moveTo>
                    <a:pt x="73883" y="0"/>
                  </a:moveTo>
                  <a:lnTo>
                    <a:pt x="1333607" y="0"/>
                  </a:lnTo>
                  <a:cubicBezTo>
                    <a:pt x="1353202" y="0"/>
                    <a:pt x="1371995" y="7784"/>
                    <a:pt x="1385851" y="21640"/>
                  </a:cubicBezTo>
                  <a:cubicBezTo>
                    <a:pt x="1399707" y="35496"/>
                    <a:pt x="1407491" y="54288"/>
                    <a:pt x="1407491" y="73883"/>
                  </a:cubicBezTo>
                  <a:lnTo>
                    <a:pt x="1407491" y="1540657"/>
                  </a:lnTo>
                  <a:cubicBezTo>
                    <a:pt x="1407491" y="1581462"/>
                    <a:pt x="1374412" y="1614540"/>
                    <a:pt x="1333607" y="1614540"/>
                  </a:cubicBezTo>
                  <a:lnTo>
                    <a:pt x="73883" y="1614540"/>
                  </a:lnTo>
                  <a:cubicBezTo>
                    <a:pt x="33079" y="1614540"/>
                    <a:pt x="0" y="1581462"/>
                    <a:pt x="0" y="1540657"/>
                  </a:cubicBezTo>
                  <a:lnTo>
                    <a:pt x="0" y="73883"/>
                  </a:lnTo>
                  <a:cubicBezTo>
                    <a:pt x="0" y="33079"/>
                    <a:pt x="33079" y="0"/>
                    <a:pt x="73883" y="0"/>
                  </a:cubicBezTo>
                  <a:close/>
                </a:path>
              </a:pathLst>
            </a:custGeom>
            <a:solidFill>
              <a:srgbClr val="242424"/>
            </a:solidFill>
          </p:spPr>
        </p:sp>
        <p:sp>
          <p:nvSpPr>
            <p:cNvPr name="TextBox 15" id="15"/>
            <p:cNvSpPr txBox="true"/>
            <p:nvPr/>
          </p:nvSpPr>
          <p:spPr>
            <a:xfrm>
              <a:off x="0" y="9525"/>
              <a:ext cx="1407491" cy="1605015"/>
            </a:xfrm>
            <a:prstGeom prst="rect">
              <a:avLst/>
            </a:prstGeom>
          </p:spPr>
          <p:txBody>
            <a:bodyPr anchor="ctr" rtlCol="false" tIns="50800" lIns="50800" bIns="50800" rIns="50800"/>
            <a:lstStyle/>
            <a:p>
              <a:pPr algn="ctr">
                <a:lnSpc>
                  <a:spcPts val="2200"/>
                </a:lnSpc>
              </a:pPr>
            </a:p>
          </p:txBody>
        </p:sp>
      </p:grpSp>
      <p:sp>
        <p:nvSpPr>
          <p:cNvPr name="TextBox 16" id="16"/>
          <p:cNvSpPr txBox="true"/>
          <p:nvPr/>
        </p:nvSpPr>
        <p:spPr>
          <a:xfrm rot="0">
            <a:off x="6838042" y="5393129"/>
            <a:ext cx="4597824" cy="2330450"/>
          </a:xfrm>
          <a:prstGeom prst="rect">
            <a:avLst/>
          </a:prstGeom>
        </p:spPr>
        <p:txBody>
          <a:bodyPr anchor="t" rtlCol="false" tIns="0" lIns="0" bIns="0" rIns="0">
            <a:spAutoFit/>
          </a:bodyPr>
          <a:lstStyle/>
          <a:p>
            <a:pPr algn="just">
              <a:lnSpc>
                <a:spcPts val="3100"/>
              </a:lnSpc>
            </a:pPr>
            <a:r>
              <a:rPr lang="en-US" sz="2000">
                <a:solidFill>
                  <a:srgbClr val="FFFFFF"/>
                </a:solidFill>
                <a:latin typeface="TT Fors"/>
                <a:ea typeface="TT Fors"/>
                <a:cs typeface="TT Fors"/>
                <a:sym typeface="TT Fors"/>
              </a:rPr>
              <a:t>Our agency prioritizes strict adherence to GDPR guidelines,</a:t>
            </a:r>
            <a:r>
              <a:rPr lang="en-US" sz="2000">
                <a:solidFill>
                  <a:srgbClr val="FFFFFF"/>
                </a:solidFill>
                <a:latin typeface="TT Fors"/>
                <a:ea typeface="TT Fors"/>
                <a:cs typeface="TT Fors"/>
                <a:sym typeface="TT Fors"/>
              </a:rPr>
              <a:t> ensuring robust data protection and privacy. Trust us to navigate the complexities, safeguarding your information with genuine compliance and expertise.</a:t>
            </a:r>
          </a:p>
        </p:txBody>
      </p:sp>
      <p:grpSp>
        <p:nvGrpSpPr>
          <p:cNvPr name="Group 17" id="17"/>
          <p:cNvGrpSpPr/>
          <p:nvPr/>
        </p:nvGrpSpPr>
        <p:grpSpPr>
          <a:xfrm rot="0">
            <a:off x="8253899" y="3361694"/>
            <a:ext cx="1781806" cy="1781806"/>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F0E07F"/>
              </a:solidFill>
              <a:prstDash val="solid"/>
              <a:miter/>
            </a:ln>
          </p:spPr>
        </p:sp>
        <p:sp>
          <p:nvSpPr>
            <p:cNvPr name="TextBox 19" id="19"/>
            <p:cNvSpPr txBox="true"/>
            <p:nvPr/>
          </p:nvSpPr>
          <p:spPr>
            <a:xfrm>
              <a:off x="76200" y="85725"/>
              <a:ext cx="660400" cy="650875"/>
            </a:xfrm>
            <a:prstGeom prst="rect">
              <a:avLst/>
            </a:prstGeom>
          </p:spPr>
          <p:txBody>
            <a:bodyPr anchor="ctr" rtlCol="false" tIns="50800" lIns="50800" bIns="50800" rIns="50800"/>
            <a:lstStyle/>
            <a:p>
              <a:pPr algn="ctr">
                <a:lnSpc>
                  <a:spcPts val="2200"/>
                </a:lnSpc>
              </a:pPr>
            </a:p>
          </p:txBody>
        </p:sp>
      </p:grpSp>
      <p:sp>
        <p:nvSpPr>
          <p:cNvPr name="Freeform 20" id="20"/>
          <p:cNvSpPr/>
          <p:nvPr/>
        </p:nvSpPr>
        <p:spPr>
          <a:xfrm flipH="false" flipV="false" rot="0">
            <a:off x="8574856" y="3676894"/>
            <a:ext cx="1139892" cy="1151407"/>
          </a:xfrm>
          <a:custGeom>
            <a:avLst/>
            <a:gdLst/>
            <a:ahLst/>
            <a:cxnLst/>
            <a:rect r="r" b="b" t="t" l="l"/>
            <a:pathLst>
              <a:path h="1151407" w="1139892">
                <a:moveTo>
                  <a:pt x="0" y="0"/>
                </a:moveTo>
                <a:lnTo>
                  <a:pt x="1139892" y="0"/>
                </a:lnTo>
                <a:lnTo>
                  <a:pt x="1139892" y="1151406"/>
                </a:lnTo>
                <a:lnTo>
                  <a:pt x="0" y="11514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1" id="21"/>
          <p:cNvGrpSpPr/>
          <p:nvPr/>
        </p:nvGrpSpPr>
        <p:grpSpPr>
          <a:xfrm rot="0">
            <a:off x="12293085" y="2705752"/>
            <a:ext cx="5344066" cy="6130208"/>
            <a:chOff x="0" y="0"/>
            <a:chExt cx="1407491" cy="1614540"/>
          </a:xfrm>
        </p:grpSpPr>
        <p:sp>
          <p:nvSpPr>
            <p:cNvPr name="Freeform 22" id="22"/>
            <p:cNvSpPr/>
            <p:nvPr/>
          </p:nvSpPr>
          <p:spPr>
            <a:xfrm flipH="false" flipV="false" rot="0">
              <a:off x="0" y="0"/>
              <a:ext cx="1407491" cy="1614540"/>
            </a:xfrm>
            <a:custGeom>
              <a:avLst/>
              <a:gdLst/>
              <a:ahLst/>
              <a:cxnLst/>
              <a:rect r="r" b="b" t="t" l="l"/>
              <a:pathLst>
                <a:path h="1614540" w="1407491">
                  <a:moveTo>
                    <a:pt x="73883" y="0"/>
                  </a:moveTo>
                  <a:lnTo>
                    <a:pt x="1333607" y="0"/>
                  </a:lnTo>
                  <a:cubicBezTo>
                    <a:pt x="1353202" y="0"/>
                    <a:pt x="1371995" y="7784"/>
                    <a:pt x="1385851" y="21640"/>
                  </a:cubicBezTo>
                  <a:cubicBezTo>
                    <a:pt x="1399707" y="35496"/>
                    <a:pt x="1407491" y="54288"/>
                    <a:pt x="1407491" y="73883"/>
                  </a:cubicBezTo>
                  <a:lnTo>
                    <a:pt x="1407491" y="1540657"/>
                  </a:lnTo>
                  <a:cubicBezTo>
                    <a:pt x="1407491" y="1581462"/>
                    <a:pt x="1374412" y="1614540"/>
                    <a:pt x="1333607" y="1614540"/>
                  </a:cubicBezTo>
                  <a:lnTo>
                    <a:pt x="73883" y="1614540"/>
                  </a:lnTo>
                  <a:cubicBezTo>
                    <a:pt x="33079" y="1614540"/>
                    <a:pt x="0" y="1581462"/>
                    <a:pt x="0" y="1540657"/>
                  </a:cubicBezTo>
                  <a:lnTo>
                    <a:pt x="0" y="73883"/>
                  </a:lnTo>
                  <a:cubicBezTo>
                    <a:pt x="0" y="33079"/>
                    <a:pt x="33079" y="0"/>
                    <a:pt x="73883" y="0"/>
                  </a:cubicBezTo>
                  <a:close/>
                </a:path>
              </a:pathLst>
            </a:custGeom>
            <a:solidFill>
              <a:srgbClr val="242424"/>
            </a:solidFill>
          </p:spPr>
        </p:sp>
        <p:sp>
          <p:nvSpPr>
            <p:cNvPr name="TextBox 23" id="23"/>
            <p:cNvSpPr txBox="true"/>
            <p:nvPr/>
          </p:nvSpPr>
          <p:spPr>
            <a:xfrm>
              <a:off x="0" y="9525"/>
              <a:ext cx="1407491" cy="1605015"/>
            </a:xfrm>
            <a:prstGeom prst="rect">
              <a:avLst/>
            </a:prstGeom>
          </p:spPr>
          <p:txBody>
            <a:bodyPr anchor="ctr" rtlCol="false" tIns="50800" lIns="50800" bIns="50800" rIns="50800"/>
            <a:lstStyle/>
            <a:p>
              <a:pPr algn="ctr">
                <a:lnSpc>
                  <a:spcPts val="2200"/>
                </a:lnSpc>
              </a:pPr>
            </a:p>
          </p:txBody>
        </p:sp>
      </p:grpSp>
      <p:sp>
        <p:nvSpPr>
          <p:cNvPr name="TextBox 24" id="24"/>
          <p:cNvSpPr txBox="true"/>
          <p:nvPr/>
        </p:nvSpPr>
        <p:spPr>
          <a:xfrm rot="0">
            <a:off x="12666206" y="5393129"/>
            <a:ext cx="4597824" cy="2330450"/>
          </a:xfrm>
          <a:prstGeom prst="rect">
            <a:avLst/>
          </a:prstGeom>
        </p:spPr>
        <p:txBody>
          <a:bodyPr anchor="t" rtlCol="false" tIns="0" lIns="0" bIns="0" rIns="0">
            <a:spAutoFit/>
          </a:bodyPr>
          <a:lstStyle/>
          <a:p>
            <a:pPr algn="just">
              <a:lnSpc>
                <a:spcPts val="3100"/>
              </a:lnSpc>
            </a:pPr>
            <a:r>
              <a:rPr lang="en-US" sz="2000">
                <a:solidFill>
                  <a:srgbClr val="FFFFFF"/>
                </a:solidFill>
                <a:latin typeface="TT Fors"/>
                <a:ea typeface="TT Fors"/>
                <a:cs typeface="TT Fors"/>
                <a:sym typeface="TT Fors"/>
              </a:rPr>
              <a:t>Rest assured knowing your data is</a:t>
            </a:r>
          </a:p>
          <a:p>
            <a:pPr algn="just">
              <a:lnSpc>
                <a:spcPts val="3100"/>
              </a:lnSpc>
            </a:pPr>
            <a:r>
              <a:rPr lang="en-US" sz="2000">
                <a:solidFill>
                  <a:srgbClr val="FFFFFF"/>
                </a:solidFill>
                <a:latin typeface="TT Fors"/>
                <a:ea typeface="TT Fors"/>
                <a:cs typeface="TT Fors"/>
                <a:sym typeface="TT Fors"/>
              </a:rPr>
              <a:t>in secure hands. Our ISO 27001 certification underscores our dedication to top-tier information security, offering you confidence in our protective measures.</a:t>
            </a:r>
          </a:p>
        </p:txBody>
      </p:sp>
      <p:grpSp>
        <p:nvGrpSpPr>
          <p:cNvPr name="Group 25" id="25"/>
          <p:cNvGrpSpPr/>
          <p:nvPr/>
        </p:nvGrpSpPr>
        <p:grpSpPr>
          <a:xfrm rot="0">
            <a:off x="14074215" y="3361694"/>
            <a:ext cx="1781806" cy="1781806"/>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F0E07F"/>
              </a:solidFill>
              <a:prstDash val="solid"/>
              <a:miter/>
            </a:ln>
          </p:spPr>
        </p:sp>
        <p:sp>
          <p:nvSpPr>
            <p:cNvPr name="TextBox 27" id="27"/>
            <p:cNvSpPr txBox="true"/>
            <p:nvPr/>
          </p:nvSpPr>
          <p:spPr>
            <a:xfrm>
              <a:off x="76200" y="85725"/>
              <a:ext cx="660400" cy="650875"/>
            </a:xfrm>
            <a:prstGeom prst="rect">
              <a:avLst/>
            </a:prstGeom>
          </p:spPr>
          <p:txBody>
            <a:bodyPr anchor="ctr" rtlCol="false" tIns="50800" lIns="50800" bIns="50800" rIns="50800"/>
            <a:lstStyle/>
            <a:p>
              <a:pPr algn="ctr">
                <a:lnSpc>
                  <a:spcPts val="2200"/>
                </a:lnSpc>
              </a:pPr>
            </a:p>
          </p:txBody>
        </p:sp>
      </p:grpSp>
      <p:sp>
        <p:nvSpPr>
          <p:cNvPr name="Freeform 28" id="28"/>
          <p:cNvSpPr/>
          <p:nvPr/>
        </p:nvSpPr>
        <p:spPr>
          <a:xfrm flipH="false" flipV="false" rot="0">
            <a:off x="14281827" y="3676894"/>
            <a:ext cx="1366582" cy="1062517"/>
          </a:xfrm>
          <a:custGeom>
            <a:avLst/>
            <a:gdLst/>
            <a:ahLst/>
            <a:cxnLst/>
            <a:rect r="r" b="b" t="t" l="l"/>
            <a:pathLst>
              <a:path h="1062517" w="1366582">
                <a:moveTo>
                  <a:pt x="0" y="0"/>
                </a:moveTo>
                <a:lnTo>
                  <a:pt x="1366582" y="0"/>
                </a:lnTo>
                <a:lnTo>
                  <a:pt x="1366582" y="1062517"/>
                </a:lnTo>
                <a:lnTo>
                  <a:pt x="0" y="106251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9" id="29"/>
          <p:cNvSpPr/>
          <p:nvPr/>
        </p:nvSpPr>
        <p:spPr>
          <a:xfrm flipH="false" flipV="false" rot="0">
            <a:off x="15899738" y="648074"/>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12"/>
            <a:stretch>
              <a:fillRect l="0" t="0" r="0" b="0"/>
            </a:stretch>
          </a:blipFill>
        </p:spPr>
      </p:sp>
      <p:sp>
        <p:nvSpPr>
          <p:cNvPr name="TextBox 30" id="30"/>
          <p:cNvSpPr txBox="true"/>
          <p:nvPr/>
        </p:nvSpPr>
        <p:spPr>
          <a:xfrm rot="0">
            <a:off x="1028700" y="9248775"/>
            <a:ext cx="2367499" cy="314325"/>
          </a:xfrm>
          <a:prstGeom prst="rect">
            <a:avLst/>
          </a:prstGeom>
        </p:spPr>
        <p:txBody>
          <a:bodyPr anchor="t" rtlCol="false" tIns="0" lIns="0" bIns="0" rIns="0">
            <a:spAutoFit/>
          </a:bodyPr>
          <a:lstStyle/>
          <a:p>
            <a:pPr algn="l">
              <a:lnSpc>
                <a:spcPts val="2400"/>
              </a:lnSpc>
            </a:pPr>
            <a:r>
              <a:rPr lang="en-US" sz="2000">
                <a:solidFill>
                  <a:srgbClr val="FFFFFF"/>
                </a:solidFill>
                <a:latin typeface="TT Fors"/>
                <a:ea typeface="TT Fors"/>
                <a:cs typeface="TT Fors"/>
                <a:sym typeface="TT Fors"/>
              </a:rPr>
              <a:t>www.iFlair.com</a:t>
            </a:r>
          </a:p>
        </p:txBody>
      </p:sp>
    </p:spTree>
  </p:cSld>
  <p:clrMapOvr>
    <a:masterClrMapping/>
  </p:clrMapOvr>
  <p:transition spd="slow">
    <p:push dir="l"/>
  </p:transition>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310934" y="2147155"/>
            <a:ext cx="7593310" cy="6962887"/>
          </a:xfrm>
          <a:custGeom>
            <a:avLst/>
            <a:gdLst/>
            <a:ahLst/>
            <a:cxnLst/>
            <a:rect r="r" b="b" t="t" l="l"/>
            <a:pathLst>
              <a:path h="6962887" w="7593310">
                <a:moveTo>
                  <a:pt x="0" y="0"/>
                </a:moveTo>
                <a:lnTo>
                  <a:pt x="7593310" y="0"/>
                </a:lnTo>
                <a:lnTo>
                  <a:pt x="7593310" y="6962887"/>
                </a:lnTo>
                <a:lnTo>
                  <a:pt x="0" y="69628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0800000">
            <a:off x="1992390" y="1877861"/>
            <a:ext cx="715819" cy="538587"/>
          </a:xfrm>
          <a:custGeom>
            <a:avLst/>
            <a:gdLst/>
            <a:ahLst/>
            <a:cxnLst/>
            <a:rect r="r" b="b" t="t" l="l"/>
            <a:pathLst>
              <a:path h="538587" w="715819">
                <a:moveTo>
                  <a:pt x="0" y="0"/>
                </a:moveTo>
                <a:lnTo>
                  <a:pt x="715818" y="0"/>
                </a:lnTo>
                <a:lnTo>
                  <a:pt x="715818" y="538588"/>
                </a:lnTo>
                <a:lnTo>
                  <a:pt x="0" y="538588"/>
                </a:lnTo>
                <a:lnTo>
                  <a:pt x="0" y="0"/>
                </a:lnTo>
                <a:close/>
              </a:path>
            </a:pathLst>
          </a:custGeom>
          <a:blipFill>
            <a:blip r:embed="rId9"/>
            <a:stretch>
              <a:fillRect l="0" t="0" r="0" b="0"/>
            </a:stretch>
          </a:blipFill>
        </p:spPr>
      </p:sp>
      <p:sp>
        <p:nvSpPr>
          <p:cNvPr name="Freeform 7" id="7"/>
          <p:cNvSpPr/>
          <p:nvPr/>
        </p:nvSpPr>
        <p:spPr>
          <a:xfrm flipH="false" flipV="false" rot="0">
            <a:off x="7483532" y="882169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8" id="8"/>
          <p:cNvSpPr/>
          <p:nvPr/>
        </p:nvSpPr>
        <p:spPr>
          <a:xfrm flipH="false" flipV="false" rot="0">
            <a:off x="9379273" y="2147155"/>
            <a:ext cx="7593310" cy="6962887"/>
          </a:xfrm>
          <a:custGeom>
            <a:avLst/>
            <a:gdLst/>
            <a:ahLst/>
            <a:cxnLst/>
            <a:rect r="r" b="b" t="t" l="l"/>
            <a:pathLst>
              <a:path h="6962887" w="7593310">
                <a:moveTo>
                  <a:pt x="0" y="0"/>
                </a:moveTo>
                <a:lnTo>
                  <a:pt x="7593310" y="0"/>
                </a:lnTo>
                <a:lnTo>
                  <a:pt x="7593310" y="6962887"/>
                </a:lnTo>
                <a:lnTo>
                  <a:pt x="0" y="69628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10800000">
            <a:off x="10060729" y="1877861"/>
            <a:ext cx="715819" cy="538587"/>
          </a:xfrm>
          <a:custGeom>
            <a:avLst/>
            <a:gdLst/>
            <a:ahLst/>
            <a:cxnLst/>
            <a:rect r="r" b="b" t="t" l="l"/>
            <a:pathLst>
              <a:path h="538587" w="715819">
                <a:moveTo>
                  <a:pt x="0" y="0"/>
                </a:moveTo>
                <a:lnTo>
                  <a:pt x="715819" y="0"/>
                </a:lnTo>
                <a:lnTo>
                  <a:pt x="715819" y="538588"/>
                </a:lnTo>
                <a:lnTo>
                  <a:pt x="0" y="538588"/>
                </a:lnTo>
                <a:lnTo>
                  <a:pt x="0" y="0"/>
                </a:lnTo>
                <a:close/>
              </a:path>
            </a:pathLst>
          </a:custGeom>
          <a:blipFill>
            <a:blip r:embed="rId9"/>
            <a:stretch>
              <a:fillRect l="0" t="0" r="0" b="0"/>
            </a:stretch>
          </a:blipFill>
        </p:spPr>
      </p:sp>
      <p:sp>
        <p:nvSpPr>
          <p:cNvPr name="Freeform 10" id="10"/>
          <p:cNvSpPr/>
          <p:nvPr/>
        </p:nvSpPr>
        <p:spPr>
          <a:xfrm flipH="false" flipV="false" rot="0">
            <a:off x="15551871" y="882169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11" id="11"/>
          <p:cNvSpPr txBox="true"/>
          <p:nvPr/>
        </p:nvSpPr>
        <p:spPr>
          <a:xfrm rot="0">
            <a:off x="1691934" y="2732490"/>
            <a:ext cx="2499639" cy="428625"/>
          </a:xfrm>
          <a:prstGeom prst="rect">
            <a:avLst/>
          </a:prstGeom>
        </p:spPr>
        <p:txBody>
          <a:bodyPr anchor="t" rtlCol="false" tIns="0" lIns="0" bIns="0" rIns="0">
            <a:spAutoFit/>
          </a:bodyPr>
          <a:lstStyle/>
          <a:p>
            <a:pPr algn="l" marL="0" indent="0" lvl="0">
              <a:lnSpc>
                <a:spcPts val="3300"/>
              </a:lnSpc>
              <a:spcBef>
                <a:spcPct val="0"/>
              </a:spcBef>
            </a:pPr>
            <a:r>
              <a:rPr lang="en-US" sz="3000">
                <a:solidFill>
                  <a:srgbClr val="F0E07F"/>
                </a:solidFill>
                <a:latin typeface="TT Fors"/>
                <a:ea typeface="TT Fors"/>
                <a:cs typeface="TT Fors"/>
                <a:sym typeface="TT Fors"/>
              </a:rPr>
              <a:t>Timo Lampola</a:t>
            </a:r>
          </a:p>
        </p:txBody>
      </p:sp>
      <p:sp>
        <p:nvSpPr>
          <p:cNvPr name="TextBox 12" id="12"/>
          <p:cNvSpPr txBox="true"/>
          <p:nvPr/>
        </p:nvSpPr>
        <p:spPr>
          <a:xfrm rot="0">
            <a:off x="1697467" y="6189623"/>
            <a:ext cx="907310"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Finland</a:t>
            </a:r>
          </a:p>
        </p:txBody>
      </p:sp>
      <p:sp>
        <p:nvSpPr>
          <p:cNvPr name="TextBox 13" id="13"/>
          <p:cNvSpPr txBox="true"/>
          <p:nvPr/>
        </p:nvSpPr>
        <p:spPr>
          <a:xfrm rot="0">
            <a:off x="1691934" y="5775257"/>
            <a:ext cx="4384670"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Abax Finland Oy (Helpten)</a:t>
            </a:r>
          </a:p>
        </p:txBody>
      </p:sp>
      <p:sp>
        <p:nvSpPr>
          <p:cNvPr name="TextBox 14" id="14"/>
          <p:cNvSpPr txBox="true"/>
          <p:nvPr/>
        </p:nvSpPr>
        <p:spPr>
          <a:xfrm rot="0">
            <a:off x="1691934" y="7152213"/>
            <a:ext cx="1382708"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Native App</a:t>
            </a:r>
          </a:p>
        </p:txBody>
      </p:sp>
      <p:sp>
        <p:nvSpPr>
          <p:cNvPr name="TextBox 15" id="15"/>
          <p:cNvSpPr txBox="true"/>
          <p:nvPr/>
        </p:nvSpPr>
        <p:spPr>
          <a:xfrm rot="0">
            <a:off x="1691934" y="7631073"/>
            <a:ext cx="5720133" cy="1120775"/>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Bold"/>
                <a:ea typeface="TT Fors Bold"/>
                <a:cs typeface="TT Fors Bold"/>
                <a:sym typeface="TT Fors Bold"/>
              </a:rPr>
              <a:t>URL:</a:t>
            </a:r>
            <a:r>
              <a:rPr lang="en-US" sz="2000">
                <a:solidFill>
                  <a:srgbClr val="FFFFFF"/>
                </a:solidFill>
                <a:latin typeface="TT Fors"/>
                <a:ea typeface="TT Fors"/>
                <a:cs typeface="TT Fors"/>
                <a:sym typeface="TT Fors"/>
              </a:rPr>
              <a:t> </a:t>
            </a:r>
            <a:r>
              <a:rPr lang="en-US" sz="2000" u="sng">
                <a:solidFill>
                  <a:srgbClr val="FFFFFF"/>
                </a:solidFill>
                <a:latin typeface="TT Fors"/>
                <a:ea typeface="TT Fors"/>
                <a:cs typeface="TT Fors"/>
                <a:sym typeface="TT Fors"/>
                <a:hlinkClick r:id="rId10" tooltip="https://www.iflair.com/portfolio_page/helpten/"/>
              </a:rPr>
              <a:t>https://www.iflair.com/portfolio_page/helpten/</a:t>
            </a:r>
          </a:p>
          <a:p>
            <a:pPr algn="l" marL="0" indent="0" lvl="0">
              <a:lnSpc>
                <a:spcPts val="2200"/>
              </a:lnSpc>
              <a:spcBef>
                <a:spcPct val="0"/>
              </a:spcBef>
            </a:pPr>
          </a:p>
          <a:p>
            <a:pPr algn="l" marL="0" indent="0" lvl="0">
              <a:lnSpc>
                <a:spcPts val="2200"/>
              </a:lnSpc>
              <a:spcBef>
                <a:spcPct val="0"/>
              </a:spcBef>
            </a:pPr>
            <a:r>
              <a:rPr lang="en-US" sz="2000" u="sng">
                <a:solidFill>
                  <a:srgbClr val="FFFFFF"/>
                </a:solidFill>
                <a:latin typeface="TT Fors"/>
                <a:ea typeface="TT Fors"/>
                <a:cs typeface="TT Fors"/>
                <a:sym typeface="TT Fors"/>
              </a:rPr>
              <a:t>https://www.abax.com/fi</a:t>
            </a:r>
          </a:p>
        </p:txBody>
      </p:sp>
      <p:sp>
        <p:nvSpPr>
          <p:cNvPr name="TextBox 16" id="16"/>
          <p:cNvSpPr txBox="true"/>
          <p:nvPr/>
        </p:nvSpPr>
        <p:spPr>
          <a:xfrm rot="0">
            <a:off x="1691934" y="5400042"/>
            <a:ext cx="1266559"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Company</a:t>
            </a:r>
          </a:p>
        </p:txBody>
      </p:sp>
      <p:sp>
        <p:nvSpPr>
          <p:cNvPr name="TextBox 17" id="17"/>
          <p:cNvSpPr txBox="true"/>
          <p:nvPr/>
        </p:nvSpPr>
        <p:spPr>
          <a:xfrm rot="0">
            <a:off x="1691934" y="6729373"/>
            <a:ext cx="1382708"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Technology </a:t>
            </a:r>
          </a:p>
        </p:txBody>
      </p:sp>
      <p:sp>
        <p:nvSpPr>
          <p:cNvPr name="TextBox 18" id="18"/>
          <p:cNvSpPr txBox="true"/>
          <p:nvPr/>
        </p:nvSpPr>
        <p:spPr>
          <a:xfrm rot="0">
            <a:off x="1697467" y="3406142"/>
            <a:ext cx="6605343" cy="1584325"/>
          </a:xfrm>
          <a:prstGeom prst="rect">
            <a:avLst/>
          </a:prstGeom>
        </p:spPr>
        <p:txBody>
          <a:bodyPr anchor="t" rtlCol="false" tIns="0" lIns="0" bIns="0" rIns="0">
            <a:spAutoFit/>
          </a:bodyPr>
          <a:lstStyle/>
          <a:p>
            <a:pPr algn="l" marL="0" indent="0" lvl="0">
              <a:lnSpc>
                <a:spcPts val="3200"/>
              </a:lnSpc>
            </a:pPr>
            <a:r>
              <a:rPr lang="en-US" sz="2000">
                <a:solidFill>
                  <a:srgbClr val="FFFFFF"/>
                </a:solidFill>
                <a:latin typeface="TT Fors"/>
                <a:ea typeface="TT Fors"/>
                <a:cs typeface="TT Fors"/>
                <a:sym typeface="TT Fors"/>
              </a:rPr>
              <a:t>We at Helpten have now worked one year with iFlair. Mobile app development has went super good, and also support and communication has been very good. Special thanks to Priya!</a:t>
            </a:r>
          </a:p>
        </p:txBody>
      </p:sp>
      <p:sp>
        <p:nvSpPr>
          <p:cNvPr name="TextBox 19" id="19"/>
          <p:cNvSpPr txBox="true"/>
          <p:nvPr/>
        </p:nvSpPr>
        <p:spPr>
          <a:xfrm rot="0">
            <a:off x="9760273" y="2732490"/>
            <a:ext cx="2421470" cy="428625"/>
          </a:xfrm>
          <a:prstGeom prst="rect">
            <a:avLst/>
          </a:prstGeom>
        </p:spPr>
        <p:txBody>
          <a:bodyPr anchor="t" rtlCol="false" tIns="0" lIns="0" bIns="0" rIns="0">
            <a:spAutoFit/>
          </a:bodyPr>
          <a:lstStyle/>
          <a:p>
            <a:pPr algn="l" marL="0" indent="0" lvl="0">
              <a:lnSpc>
                <a:spcPts val="3300"/>
              </a:lnSpc>
              <a:spcBef>
                <a:spcPct val="0"/>
              </a:spcBef>
            </a:pPr>
            <a:r>
              <a:rPr lang="en-US" sz="3000">
                <a:solidFill>
                  <a:srgbClr val="F0E07F"/>
                </a:solidFill>
                <a:latin typeface="TT Fors"/>
                <a:ea typeface="TT Fors"/>
                <a:cs typeface="TT Fors"/>
                <a:sym typeface="TT Fors"/>
              </a:rPr>
              <a:t>Sonny Geerts</a:t>
            </a:r>
          </a:p>
        </p:txBody>
      </p:sp>
      <p:sp>
        <p:nvSpPr>
          <p:cNvPr name="TextBox 20" id="20"/>
          <p:cNvSpPr txBox="true"/>
          <p:nvPr/>
        </p:nvSpPr>
        <p:spPr>
          <a:xfrm rot="0">
            <a:off x="9765806" y="6688165"/>
            <a:ext cx="1517032"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Netherlands</a:t>
            </a:r>
          </a:p>
        </p:txBody>
      </p:sp>
      <p:sp>
        <p:nvSpPr>
          <p:cNvPr name="TextBox 21" id="21"/>
          <p:cNvSpPr txBox="true"/>
          <p:nvPr/>
        </p:nvSpPr>
        <p:spPr>
          <a:xfrm rot="0">
            <a:off x="9760273" y="6273799"/>
            <a:ext cx="4384670"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GRS Retail BV</a:t>
            </a:r>
          </a:p>
        </p:txBody>
      </p:sp>
      <p:sp>
        <p:nvSpPr>
          <p:cNvPr name="TextBox 22" id="22"/>
          <p:cNvSpPr txBox="true"/>
          <p:nvPr/>
        </p:nvSpPr>
        <p:spPr>
          <a:xfrm rot="0">
            <a:off x="9760273" y="7650755"/>
            <a:ext cx="2586518"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Laravel, Tailwind CSS</a:t>
            </a:r>
          </a:p>
        </p:txBody>
      </p:sp>
      <p:sp>
        <p:nvSpPr>
          <p:cNvPr name="TextBox 23" id="23"/>
          <p:cNvSpPr txBox="true"/>
          <p:nvPr/>
        </p:nvSpPr>
        <p:spPr>
          <a:xfrm rot="0">
            <a:off x="9760273" y="8129615"/>
            <a:ext cx="5720133" cy="568325"/>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Bold"/>
                <a:ea typeface="TT Fors Bold"/>
                <a:cs typeface="TT Fors Bold"/>
                <a:sym typeface="TT Fors Bold"/>
              </a:rPr>
              <a:t>URL:</a:t>
            </a:r>
          </a:p>
          <a:p>
            <a:pPr algn="l" marL="0" indent="0" lvl="0">
              <a:lnSpc>
                <a:spcPts val="2200"/>
              </a:lnSpc>
              <a:spcBef>
                <a:spcPct val="0"/>
              </a:spcBef>
            </a:pPr>
            <a:r>
              <a:rPr lang="en-US" sz="2000" u="sng">
                <a:solidFill>
                  <a:srgbClr val="FFFFFF"/>
                </a:solidFill>
                <a:latin typeface="TT Fors"/>
                <a:ea typeface="TT Fors"/>
                <a:cs typeface="TT Fors"/>
                <a:sym typeface="TT Fors"/>
                <a:hlinkClick r:id="rId11" tooltip="https://www.grsretail.nl"/>
              </a:rPr>
              <a:t>https://www.grsretail.nl</a:t>
            </a:r>
          </a:p>
        </p:txBody>
      </p:sp>
      <p:sp>
        <p:nvSpPr>
          <p:cNvPr name="TextBox 24" id="24"/>
          <p:cNvSpPr txBox="true"/>
          <p:nvPr/>
        </p:nvSpPr>
        <p:spPr>
          <a:xfrm rot="0">
            <a:off x="9760273" y="5898585"/>
            <a:ext cx="1266559"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Company</a:t>
            </a:r>
          </a:p>
        </p:txBody>
      </p:sp>
      <p:sp>
        <p:nvSpPr>
          <p:cNvPr name="TextBox 25" id="25"/>
          <p:cNvSpPr txBox="true"/>
          <p:nvPr/>
        </p:nvSpPr>
        <p:spPr>
          <a:xfrm rot="0">
            <a:off x="9760273" y="7227915"/>
            <a:ext cx="1382708"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Technology </a:t>
            </a:r>
          </a:p>
        </p:txBody>
      </p:sp>
      <p:sp>
        <p:nvSpPr>
          <p:cNvPr name="TextBox 26" id="26"/>
          <p:cNvSpPr txBox="true"/>
          <p:nvPr/>
        </p:nvSpPr>
        <p:spPr>
          <a:xfrm rot="0">
            <a:off x="9765806" y="3406142"/>
            <a:ext cx="6574075" cy="1984375"/>
          </a:xfrm>
          <a:prstGeom prst="rect">
            <a:avLst/>
          </a:prstGeom>
        </p:spPr>
        <p:txBody>
          <a:bodyPr anchor="t" rtlCol="false" tIns="0" lIns="0" bIns="0" rIns="0">
            <a:spAutoFit/>
          </a:bodyPr>
          <a:lstStyle/>
          <a:p>
            <a:pPr algn="l" marL="0" indent="0" lvl="0">
              <a:lnSpc>
                <a:spcPts val="3200"/>
              </a:lnSpc>
            </a:pPr>
            <a:r>
              <a:rPr lang="en-US" sz="2000">
                <a:solidFill>
                  <a:srgbClr val="FFFFFF"/>
                </a:solidFill>
                <a:latin typeface="TT Fors"/>
                <a:ea typeface="TT Fors"/>
                <a:cs typeface="TT Fors"/>
                <a:sym typeface="TT Fors"/>
              </a:rPr>
              <a:t>It’s a great experience working together with Iflair. The quality of work that Iflair deliver is outstanding and exceeds my expectations. The employee's are friendly hard workers that truly listen to the wishes of the customer. It’s a first class recommendation.</a:t>
            </a:r>
          </a:p>
        </p:txBody>
      </p:sp>
      <p:sp>
        <p:nvSpPr>
          <p:cNvPr name="TextBox 27" id="27"/>
          <p:cNvSpPr txBox="true"/>
          <p:nvPr/>
        </p:nvSpPr>
        <p:spPr>
          <a:xfrm rot="0">
            <a:off x="995867"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grpSp>
        <p:nvGrpSpPr>
          <p:cNvPr name="Group 28" id="28"/>
          <p:cNvGrpSpPr/>
          <p:nvPr/>
        </p:nvGrpSpPr>
        <p:grpSpPr>
          <a:xfrm rot="0">
            <a:off x="6349984" y="2609950"/>
            <a:ext cx="1816552" cy="645130"/>
            <a:chOff x="0" y="0"/>
            <a:chExt cx="2422070" cy="860174"/>
          </a:xfrm>
        </p:grpSpPr>
        <p:grpSp>
          <p:nvGrpSpPr>
            <p:cNvPr name="Group 29" id="29"/>
            <p:cNvGrpSpPr/>
            <p:nvPr/>
          </p:nvGrpSpPr>
          <p:grpSpPr>
            <a:xfrm rot="0">
              <a:off x="0" y="0"/>
              <a:ext cx="2422070" cy="860174"/>
              <a:chOff x="0" y="0"/>
              <a:chExt cx="400154" cy="142111"/>
            </a:xfrm>
          </p:grpSpPr>
          <p:sp>
            <p:nvSpPr>
              <p:cNvPr name="Freeform 30" id="30"/>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1" id="31"/>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2" id="32"/>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2"/>
              <a:stretch>
                <a:fillRect l="0" t="0" r="0" b="0"/>
              </a:stretch>
            </a:blipFill>
          </p:spPr>
        </p:sp>
      </p:grpSp>
      <p:grpSp>
        <p:nvGrpSpPr>
          <p:cNvPr name="Group 33" id="33"/>
          <p:cNvGrpSpPr/>
          <p:nvPr/>
        </p:nvGrpSpPr>
        <p:grpSpPr>
          <a:xfrm rot="0">
            <a:off x="14454070" y="2609950"/>
            <a:ext cx="1816552" cy="645130"/>
            <a:chOff x="0" y="0"/>
            <a:chExt cx="2422070" cy="860174"/>
          </a:xfrm>
        </p:grpSpPr>
        <p:grpSp>
          <p:nvGrpSpPr>
            <p:cNvPr name="Group 34" id="34"/>
            <p:cNvGrpSpPr/>
            <p:nvPr/>
          </p:nvGrpSpPr>
          <p:grpSpPr>
            <a:xfrm rot="0">
              <a:off x="0" y="0"/>
              <a:ext cx="2422070" cy="860174"/>
              <a:chOff x="0" y="0"/>
              <a:chExt cx="400154" cy="142111"/>
            </a:xfrm>
          </p:grpSpPr>
          <p:sp>
            <p:nvSpPr>
              <p:cNvPr name="Freeform 35" id="35"/>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6" id="36"/>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7" id="37"/>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2"/>
              <a:stretch>
                <a:fillRect l="0" t="0" r="0" b="0"/>
              </a:stretch>
            </a:blipFill>
          </p:spPr>
        </p:sp>
      </p:grpSp>
    </p:spTree>
  </p:cSld>
  <p:clrMapOvr>
    <a:masterClrMapping/>
  </p:clrMapOvr>
  <p:transition spd="slow">
    <p:push dir="l"/>
  </p:transition>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041326" y="2103210"/>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0800000">
            <a:off x="1770407"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7" id="7"/>
          <p:cNvSpPr/>
          <p:nvPr/>
        </p:nvSpPr>
        <p:spPr>
          <a:xfrm flipH="false" flipV="false" rot="0">
            <a:off x="7450718"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8" id="8"/>
          <p:cNvSpPr txBox="true"/>
          <p:nvPr/>
        </p:nvSpPr>
        <p:spPr>
          <a:xfrm rot="0">
            <a:off x="1447412" y="2733775"/>
            <a:ext cx="2643417"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Carlos Garreta</a:t>
            </a:r>
          </a:p>
        </p:txBody>
      </p:sp>
      <p:sp>
        <p:nvSpPr>
          <p:cNvPr name="TextBox 9" id="9"/>
          <p:cNvSpPr txBox="true"/>
          <p:nvPr/>
        </p:nvSpPr>
        <p:spPr>
          <a:xfrm rot="0">
            <a:off x="1452945" y="6395844"/>
            <a:ext cx="1261025"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Spain</a:t>
            </a:r>
          </a:p>
        </p:txBody>
      </p:sp>
      <p:sp>
        <p:nvSpPr>
          <p:cNvPr name="TextBox 10" id="10"/>
          <p:cNvSpPr txBox="true"/>
          <p:nvPr/>
        </p:nvSpPr>
        <p:spPr>
          <a:xfrm rot="0">
            <a:off x="1447412" y="6025423"/>
            <a:ext cx="236679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Mind Your Gap Studio</a:t>
            </a:r>
          </a:p>
        </p:txBody>
      </p:sp>
      <p:sp>
        <p:nvSpPr>
          <p:cNvPr name="TextBox 11" id="11"/>
          <p:cNvSpPr txBox="true"/>
          <p:nvPr/>
        </p:nvSpPr>
        <p:spPr>
          <a:xfrm rot="0">
            <a:off x="1447412" y="7162780"/>
            <a:ext cx="2049883"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Web Development</a:t>
            </a:r>
          </a:p>
        </p:txBody>
      </p:sp>
      <p:sp>
        <p:nvSpPr>
          <p:cNvPr name="TextBox 12" id="12"/>
          <p:cNvSpPr txBox="true"/>
          <p:nvPr/>
        </p:nvSpPr>
        <p:spPr>
          <a:xfrm rot="0">
            <a:off x="1447412" y="7963703"/>
            <a:ext cx="6994614" cy="746760"/>
          </a:xfrm>
          <a:prstGeom prst="rect">
            <a:avLst/>
          </a:prstGeom>
        </p:spPr>
        <p:txBody>
          <a:bodyPr anchor="t" rtlCol="false" tIns="0" lIns="0" bIns="0" rIns="0">
            <a:spAutoFit/>
          </a:bodyPr>
          <a:lstStyle/>
          <a:p>
            <a:pPr algn="l" marL="0" indent="0" lvl="0">
              <a:lnSpc>
                <a:spcPts val="1980"/>
              </a:lnSpc>
              <a:spcBef>
                <a:spcPct val="0"/>
              </a:spcBef>
            </a:pPr>
            <a:r>
              <a:rPr lang="en-US" sz="1800" u="sng">
                <a:solidFill>
                  <a:srgbClr val="FEFEFE"/>
                </a:solidFill>
                <a:latin typeface="TT Fors"/>
                <a:ea typeface="TT Fors"/>
                <a:cs typeface="TT Fors"/>
                <a:sym typeface="TT Fors"/>
                <a:hlinkClick r:id="rId10" tooltip="https://clutch.co/profile/iflair-web-technologies#review-202538"/>
              </a:rPr>
              <a:t>https://clutch.co/profile/iflair-web-technologies#review-202538</a:t>
            </a:r>
          </a:p>
          <a:p>
            <a:pPr algn="l" marL="0" indent="0" lvl="0">
              <a:lnSpc>
                <a:spcPts val="1980"/>
              </a:lnSpc>
              <a:spcBef>
                <a:spcPct val="0"/>
              </a:spcBef>
            </a:pPr>
          </a:p>
          <a:p>
            <a:pPr algn="l" marL="0" indent="0" lvl="0">
              <a:lnSpc>
                <a:spcPts val="1980"/>
              </a:lnSpc>
              <a:spcBef>
                <a:spcPct val="0"/>
              </a:spcBef>
            </a:pPr>
            <a:r>
              <a:rPr lang="en-US" sz="1800" u="sng">
                <a:solidFill>
                  <a:srgbClr val="FEFEFE"/>
                </a:solidFill>
                <a:latin typeface="TT Fors"/>
                <a:ea typeface="TT Fors"/>
                <a:cs typeface="TT Fors"/>
                <a:sym typeface="TT Fors"/>
              </a:rPr>
              <a:t>https://mindyourgap.com/en/</a:t>
            </a:r>
          </a:p>
        </p:txBody>
      </p:sp>
      <p:sp>
        <p:nvSpPr>
          <p:cNvPr name="TextBox 13" id="13"/>
          <p:cNvSpPr txBox="true"/>
          <p:nvPr/>
        </p:nvSpPr>
        <p:spPr>
          <a:xfrm rot="0">
            <a:off x="1447412" y="7630328"/>
            <a:ext cx="165848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Bold"/>
                <a:ea typeface="TT Fors Bold"/>
                <a:cs typeface="TT Fors Bold"/>
                <a:sym typeface="TT Fors Bold"/>
              </a:rPr>
              <a:t>URL:</a:t>
            </a:r>
          </a:p>
        </p:txBody>
      </p:sp>
      <p:sp>
        <p:nvSpPr>
          <p:cNvPr name="TextBox 14" id="14"/>
          <p:cNvSpPr txBox="true"/>
          <p:nvPr/>
        </p:nvSpPr>
        <p:spPr>
          <a:xfrm rot="0">
            <a:off x="1447412" y="5675787"/>
            <a:ext cx="1266559"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Company</a:t>
            </a:r>
          </a:p>
        </p:txBody>
      </p:sp>
      <p:sp>
        <p:nvSpPr>
          <p:cNvPr name="TextBox 15" id="15"/>
          <p:cNvSpPr txBox="true"/>
          <p:nvPr/>
        </p:nvSpPr>
        <p:spPr>
          <a:xfrm rot="0">
            <a:off x="1447412" y="6848261"/>
            <a:ext cx="138270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Technology </a:t>
            </a:r>
          </a:p>
        </p:txBody>
      </p:sp>
      <p:sp>
        <p:nvSpPr>
          <p:cNvPr name="TextBox 16" id="16"/>
          <p:cNvSpPr txBox="true"/>
          <p:nvPr/>
        </p:nvSpPr>
        <p:spPr>
          <a:xfrm rot="0">
            <a:off x="1467830" y="3491315"/>
            <a:ext cx="6698707" cy="1969770"/>
          </a:xfrm>
          <a:prstGeom prst="rect">
            <a:avLst/>
          </a:prstGeom>
        </p:spPr>
        <p:txBody>
          <a:bodyPr anchor="t" rtlCol="false" tIns="0" lIns="0" bIns="0" rIns="0">
            <a:spAutoFit/>
          </a:bodyPr>
          <a:lstStyle/>
          <a:p>
            <a:pPr algn="l" marL="0" indent="0" lvl="0">
              <a:lnSpc>
                <a:spcPts val="3150"/>
              </a:lnSpc>
            </a:pPr>
            <a:r>
              <a:rPr lang="en-US" sz="1800">
                <a:solidFill>
                  <a:srgbClr val="F0F0F0"/>
                </a:solidFill>
                <a:latin typeface="TT Fors"/>
                <a:ea typeface="TT Fors"/>
                <a:cs typeface="TT Fors"/>
                <a:sym typeface="TT Fors"/>
              </a:rPr>
              <a:t>The client was happy with iFlair Web Technologies Pvt. Ltd.'s services. The team was agile and responsive, allowing them to deliver tasks on time. They had great communication and follow-up skills, resulting in a truly smooth collaboration. Overall, the project was a success. </a:t>
            </a:r>
          </a:p>
        </p:txBody>
      </p:sp>
      <p:sp>
        <p:nvSpPr>
          <p:cNvPr name="Freeform 17" id="17"/>
          <p:cNvSpPr/>
          <p:nvPr/>
        </p:nvSpPr>
        <p:spPr>
          <a:xfrm flipH="false" flipV="false" rot="0">
            <a:off x="9384243" y="2051905"/>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10800000">
            <a:off x="10113324"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19" id="19"/>
          <p:cNvSpPr/>
          <p:nvPr/>
        </p:nvSpPr>
        <p:spPr>
          <a:xfrm flipH="false" flipV="false" rot="0">
            <a:off x="15793635"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20" id="20"/>
          <p:cNvSpPr txBox="true"/>
          <p:nvPr/>
        </p:nvSpPr>
        <p:spPr>
          <a:xfrm rot="0">
            <a:off x="9790329" y="2733775"/>
            <a:ext cx="2424543"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Julià Borruel</a:t>
            </a:r>
          </a:p>
        </p:txBody>
      </p:sp>
      <p:sp>
        <p:nvSpPr>
          <p:cNvPr name="TextBox 21" id="21"/>
          <p:cNvSpPr txBox="true"/>
          <p:nvPr/>
        </p:nvSpPr>
        <p:spPr>
          <a:xfrm rot="0">
            <a:off x="9831165" y="6377817"/>
            <a:ext cx="84412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Spain</a:t>
            </a:r>
          </a:p>
        </p:txBody>
      </p:sp>
      <p:sp>
        <p:nvSpPr>
          <p:cNvPr name="TextBox 22" id="22"/>
          <p:cNvSpPr txBox="true"/>
          <p:nvPr/>
        </p:nvSpPr>
        <p:spPr>
          <a:xfrm rot="0">
            <a:off x="9810747" y="7169188"/>
            <a:ext cx="5509082"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Custom Software Development, Web Development</a:t>
            </a:r>
          </a:p>
        </p:txBody>
      </p:sp>
      <p:sp>
        <p:nvSpPr>
          <p:cNvPr name="TextBox 23" id="23"/>
          <p:cNvSpPr txBox="true"/>
          <p:nvPr/>
        </p:nvSpPr>
        <p:spPr>
          <a:xfrm rot="0">
            <a:off x="9831165" y="7963703"/>
            <a:ext cx="6698707" cy="746760"/>
          </a:xfrm>
          <a:prstGeom prst="rect">
            <a:avLst/>
          </a:prstGeom>
        </p:spPr>
        <p:txBody>
          <a:bodyPr anchor="t" rtlCol="false" tIns="0" lIns="0" bIns="0" rIns="0">
            <a:spAutoFit/>
          </a:bodyPr>
          <a:lstStyle/>
          <a:p>
            <a:pPr algn="l" marL="0" indent="0" lvl="0">
              <a:lnSpc>
                <a:spcPts val="1980"/>
              </a:lnSpc>
              <a:spcBef>
                <a:spcPct val="0"/>
              </a:spcBef>
            </a:pPr>
            <a:r>
              <a:rPr lang="en-US" sz="1800" u="sng">
                <a:solidFill>
                  <a:srgbClr val="FEFEFE"/>
                </a:solidFill>
                <a:latin typeface="TT Fors"/>
                <a:ea typeface="TT Fors"/>
                <a:cs typeface="TT Fors"/>
                <a:sym typeface="TT Fors"/>
                <a:hlinkClick r:id="rId11" tooltip="https://clutch.co/profile/iflair-web-technologies#review-168783"/>
              </a:rPr>
              <a:t>https://clutch.co/profile/iflair-web-technologies#review-168783</a:t>
            </a:r>
          </a:p>
          <a:p>
            <a:pPr algn="l" marL="0" indent="0" lvl="0">
              <a:lnSpc>
                <a:spcPts val="1980"/>
              </a:lnSpc>
              <a:spcBef>
                <a:spcPct val="0"/>
              </a:spcBef>
            </a:pPr>
          </a:p>
          <a:p>
            <a:pPr algn="l" marL="0" indent="0" lvl="0">
              <a:lnSpc>
                <a:spcPts val="1980"/>
              </a:lnSpc>
              <a:spcBef>
                <a:spcPct val="0"/>
              </a:spcBef>
            </a:pPr>
            <a:r>
              <a:rPr lang="en-US" sz="1800" u="sng">
                <a:solidFill>
                  <a:srgbClr val="FEFEFE"/>
                </a:solidFill>
                <a:latin typeface="TT Fors"/>
                <a:ea typeface="TT Fors"/>
                <a:cs typeface="TT Fors"/>
                <a:sym typeface="TT Fors"/>
              </a:rPr>
              <a:t>https://www.omitsis.com/</a:t>
            </a:r>
          </a:p>
        </p:txBody>
      </p:sp>
      <p:sp>
        <p:nvSpPr>
          <p:cNvPr name="TextBox 24" id="24"/>
          <p:cNvSpPr txBox="true"/>
          <p:nvPr/>
        </p:nvSpPr>
        <p:spPr>
          <a:xfrm rot="0">
            <a:off x="9831165" y="7630328"/>
            <a:ext cx="165848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Bold"/>
                <a:ea typeface="TT Fors Bold"/>
                <a:cs typeface="TT Fors Bold"/>
                <a:sym typeface="TT Fors Bold"/>
              </a:rPr>
              <a:t>URL:</a:t>
            </a:r>
          </a:p>
        </p:txBody>
      </p:sp>
      <p:sp>
        <p:nvSpPr>
          <p:cNvPr name="TextBox 25" id="25"/>
          <p:cNvSpPr txBox="true"/>
          <p:nvPr/>
        </p:nvSpPr>
        <p:spPr>
          <a:xfrm rot="0">
            <a:off x="9831165" y="5657760"/>
            <a:ext cx="1266559"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Company</a:t>
            </a:r>
          </a:p>
        </p:txBody>
      </p:sp>
      <p:sp>
        <p:nvSpPr>
          <p:cNvPr name="TextBox 26" id="26"/>
          <p:cNvSpPr txBox="true"/>
          <p:nvPr/>
        </p:nvSpPr>
        <p:spPr>
          <a:xfrm rot="0">
            <a:off x="9810747" y="6830233"/>
            <a:ext cx="138270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Technology </a:t>
            </a:r>
          </a:p>
        </p:txBody>
      </p:sp>
      <p:sp>
        <p:nvSpPr>
          <p:cNvPr name="TextBox 27" id="27"/>
          <p:cNvSpPr txBox="true"/>
          <p:nvPr/>
        </p:nvSpPr>
        <p:spPr>
          <a:xfrm rot="0">
            <a:off x="9810747" y="3588485"/>
            <a:ext cx="6913916" cy="1569720"/>
          </a:xfrm>
          <a:prstGeom prst="rect">
            <a:avLst/>
          </a:prstGeom>
        </p:spPr>
        <p:txBody>
          <a:bodyPr anchor="t" rtlCol="false" tIns="0" lIns="0" bIns="0" rIns="0">
            <a:spAutoFit/>
          </a:bodyPr>
          <a:lstStyle/>
          <a:p>
            <a:pPr algn="l" marL="0" indent="0" lvl="0">
              <a:lnSpc>
                <a:spcPts val="3150"/>
              </a:lnSpc>
            </a:pPr>
            <a:r>
              <a:rPr lang="en-US" sz="1800">
                <a:solidFill>
                  <a:srgbClr val="F0F0F0"/>
                </a:solidFill>
                <a:latin typeface="TT Fors"/>
                <a:ea typeface="TT Fors"/>
                <a:cs typeface="TT Fors"/>
                <a:sym typeface="TT Fors"/>
              </a:rPr>
              <a:t>iFlair Web Technologies Pvt. Ltd. completed the deliverables in a short period of time. They also had excellent communication sills; they constantly gave updates about their progress to the client. Moreover, their professionalism and kind approach stood out</a:t>
            </a:r>
          </a:p>
        </p:txBody>
      </p:sp>
      <p:sp>
        <p:nvSpPr>
          <p:cNvPr name="TextBox 28" id="28"/>
          <p:cNvSpPr txBox="true"/>
          <p:nvPr/>
        </p:nvSpPr>
        <p:spPr>
          <a:xfrm rot="0">
            <a:off x="729167"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sp>
        <p:nvSpPr>
          <p:cNvPr name="TextBox 29" id="29"/>
          <p:cNvSpPr txBox="true"/>
          <p:nvPr/>
        </p:nvSpPr>
        <p:spPr>
          <a:xfrm rot="0">
            <a:off x="9839620" y="6017789"/>
            <a:ext cx="236679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Omitsis Consulting SL</a:t>
            </a:r>
          </a:p>
        </p:txBody>
      </p:sp>
      <p:grpSp>
        <p:nvGrpSpPr>
          <p:cNvPr name="Group 30" id="30"/>
          <p:cNvGrpSpPr/>
          <p:nvPr/>
        </p:nvGrpSpPr>
        <p:grpSpPr>
          <a:xfrm rot="0">
            <a:off x="6349984" y="2609950"/>
            <a:ext cx="1816552" cy="645130"/>
            <a:chOff x="0" y="0"/>
            <a:chExt cx="2422070" cy="860174"/>
          </a:xfrm>
        </p:grpSpPr>
        <p:grpSp>
          <p:nvGrpSpPr>
            <p:cNvPr name="Group 31" id="31"/>
            <p:cNvGrpSpPr/>
            <p:nvPr/>
          </p:nvGrpSpPr>
          <p:grpSpPr>
            <a:xfrm rot="0">
              <a:off x="0" y="0"/>
              <a:ext cx="2422070" cy="860174"/>
              <a:chOff x="0" y="0"/>
              <a:chExt cx="400154" cy="142111"/>
            </a:xfrm>
          </p:grpSpPr>
          <p:sp>
            <p:nvSpPr>
              <p:cNvPr name="Freeform 32" id="32"/>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3" id="33"/>
              <p:cNvSpPr txBox="true"/>
              <p:nvPr/>
            </p:nvSpPr>
            <p:spPr>
              <a:xfrm>
                <a:off x="0" y="19050"/>
                <a:ext cx="400154" cy="123061"/>
              </a:xfrm>
              <a:prstGeom prst="rect">
                <a:avLst/>
              </a:prstGeom>
            </p:spPr>
            <p:txBody>
              <a:bodyPr anchor="ctr" rtlCol="false" tIns="50800" lIns="50800" bIns="50800" rIns="50800"/>
              <a:lstStyle/>
              <a:p>
                <a:pPr algn="ctr">
                  <a:lnSpc>
                    <a:spcPts val="2199"/>
                  </a:lnSpc>
                </a:pPr>
              </a:p>
            </p:txBody>
          </p:sp>
        </p:grpSp>
        <p:sp>
          <p:nvSpPr>
            <p:cNvPr name="Freeform 34" id="34"/>
            <p:cNvSpPr/>
            <p:nvPr/>
          </p:nvSpPr>
          <p:spPr>
            <a:xfrm flipH="false" flipV="false" rot="0">
              <a:off x="289517" y="173689"/>
              <a:ext cx="1809239" cy="512796"/>
            </a:xfrm>
            <a:custGeom>
              <a:avLst/>
              <a:gdLst/>
              <a:ahLst/>
              <a:cxnLst/>
              <a:rect r="r" b="b" t="t" l="l"/>
              <a:pathLst>
                <a:path h="512796" w="1809239">
                  <a:moveTo>
                    <a:pt x="0" y="0"/>
                  </a:moveTo>
                  <a:lnTo>
                    <a:pt x="1809239" y="0"/>
                  </a:lnTo>
                  <a:lnTo>
                    <a:pt x="1809239" y="512796"/>
                  </a:lnTo>
                  <a:lnTo>
                    <a:pt x="0" y="512796"/>
                  </a:lnTo>
                  <a:lnTo>
                    <a:pt x="0" y="0"/>
                  </a:lnTo>
                  <a:close/>
                </a:path>
              </a:pathLst>
            </a:custGeom>
            <a:blipFill>
              <a:blip r:embed="rId12"/>
              <a:stretch>
                <a:fillRect l="0" t="0" r="0" b="0"/>
              </a:stretch>
            </a:blipFill>
          </p:spPr>
        </p:sp>
      </p:grpSp>
      <p:grpSp>
        <p:nvGrpSpPr>
          <p:cNvPr name="Group 35" id="35"/>
          <p:cNvGrpSpPr/>
          <p:nvPr/>
        </p:nvGrpSpPr>
        <p:grpSpPr>
          <a:xfrm rot="0">
            <a:off x="14692902" y="2609950"/>
            <a:ext cx="1816552" cy="645130"/>
            <a:chOff x="0" y="0"/>
            <a:chExt cx="2422070" cy="860174"/>
          </a:xfrm>
        </p:grpSpPr>
        <p:grpSp>
          <p:nvGrpSpPr>
            <p:cNvPr name="Group 36" id="36"/>
            <p:cNvGrpSpPr/>
            <p:nvPr/>
          </p:nvGrpSpPr>
          <p:grpSpPr>
            <a:xfrm rot="0">
              <a:off x="0" y="0"/>
              <a:ext cx="2422070" cy="860174"/>
              <a:chOff x="0" y="0"/>
              <a:chExt cx="400154" cy="142111"/>
            </a:xfrm>
          </p:grpSpPr>
          <p:sp>
            <p:nvSpPr>
              <p:cNvPr name="Freeform 37" id="37"/>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8" id="38"/>
              <p:cNvSpPr txBox="true"/>
              <p:nvPr/>
            </p:nvSpPr>
            <p:spPr>
              <a:xfrm>
                <a:off x="0" y="19050"/>
                <a:ext cx="400154" cy="123061"/>
              </a:xfrm>
              <a:prstGeom prst="rect">
                <a:avLst/>
              </a:prstGeom>
            </p:spPr>
            <p:txBody>
              <a:bodyPr anchor="ctr" rtlCol="false" tIns="50800" lIns="50800" bIns="50800" rIns="50800"/>
              <a:lstStyle/>
              <a:p>
                <a:pPr algn="ctr">
                  <a:lnSpc>
                    <a:spcPts val="2199"/>
                  </a:lnSpc>
                </a:pPr>
              </a:p>
            </p:txBody>
          </p:sp>
        </p:grpSp>
        <p:sp>
          <p:nvSpPr>
            <p:cNvPr name="Freeform 39" id="39"/>
            <p:cNvSpPr/>
            <p:nvPr/>
          </p:nvSpPr>
          <p:spPr>
            <a:xfrm flipH="false" flipV="false" rot="0">
              <a:off x="289517" y="173689"/>
              <a:ext cx="1809239" cy="512796"/>
            </a:xfrm>
            <a:custGeom>
              <a:avLst/>
              <a:gdLst/>
              <a:ahLst/>
              <a:cxnLst/>
              <a:rect r="r" b="b" t="t" l="l"/>
              <a:pathLst>
                <a:path h="512796" w="1809239">
                  <a:moveTo>
                    <a:pt x="0" y="0"/>
                  </a:moveTo>
                  <a:lnTo>
                    <a:pt x="1809239" y="0"/>
                  </a:lnTo>
                  <a:lnTo>
                    <a:pt x="1809239" y="512796"/>
                  </a:lnTo>
                  <a:lnTo>
                    <a:pt x="0" y="512796"/>
                  </a:lnTo>
                  <a:lnTo>
                    <a:pt x="0" y="0"/>
                  </a:lnTo>
                  <a:close/>
                </a:path>
              </a:pathLst>
            </a:custGeom>
            <a:blipFill>
              <a:blip r:embed="rId12"/>
              <a:stretch>
                <a:fillRect l="0" t="0" r="0" b="0"/>
              </a:stretch>
            </a:blipFill>
          </p:spPr>
        </p:sp>
      </p:grpSp>
    </p:spTree>
  </p:cSld>
  <p:clrMapOvr>
    <a:masterClrMapping/>
  </p:clrMapOvr>
  <p:transition spd="slow">
    <p:push dir="u"/>
  </p:transition>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028700" y="2065110"/>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0800000">
            <a:off x="1770407"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7" id="7"/>
          <p:cNvSpPr/>
          <p:nvPr/>
        </p:nvSpPr>
        <p:spPr>
          <a:xfrm flipH="false" flipV="false" rot="0">
            <a:off x="7450718"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8" id="8"/>
          <p:cNvSpPr txBox="true"/>
          <p:nvPr/>
        </p:nvSpPr>
        <p:spPr>
          <a:xfrm rot="0">
            <a:off x="1447412" y="2733775"/>
            <a:ext cx="2049329"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Farid Houas</a:t>
            </a:r>
          </a:p>
        </p:txBody>
      </p:sp>
      <p:sp>
        <p:nvSpPr>
          <p:cNvPr name="TextBox 9" id="9"/>
          <p:cNvSpPr txBox="true"/>
          <p:nvPr/>
        </p:nvSpPr>
        <p:spPr>
          <a:xfrm rot="0">
            <a:off x="1452945" y="6868234"/>
            <a:ext cx="1261025"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Switzerland</a:t>
            </a:r>
          </a:p>
        </p:txBody>
      </p:sp>
      <p:sp>
        <p:nvSpPr>
          <p:cNvPr name="TextBox 10" id="10"/>
          <p:cNvSpPr txBox="true"/>
          <p:nvPr/>
        </p:nvSpPr>
        <p:spPr>
          <a:xfrm rot="0">
            <a:off x="1447412" y="6497813"/>
            <a:ext cx="1678904"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Kite Trotter AG</a:t>
            </a:r>
          </a:p>
        </p:txBody>
      </p:sp>
      <p:sp>
        <p:nvSpPr>
          <p:cNvPr name="TextBox 11" id="11"/>
          <p:cNvSpPr txBox="true"/>
          <p:nvPr/>
        </p:nvSpPr>
        <p:spPr>
          <a:xfrm rot="0">
            <a:off x="1467830" y="7567563"/>
            <a:ext cx="5228703"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Vuejs, Laravel, WooCommerce</a:t>
            </a:r>
          </a:p>
        </p:txBody>
      </p:sp>
      <p:sp>
        <p:nvSpPr>
          <p:cNvPr name="TextBox 12" id="12"/>
          <p:cNvSpPr txBox="true"/>
          <p:nvPr/>
        </p:nvSpPr>
        <p:spPr>
          <a:xfrm rot="0">
            <a:off x="1447412" y="8266698"/>
            <a:ext cx="5720133" cy="746760"/>
          </a:xfrm>
          <a:prstGeom prst="rect">
            <a:avLst/>
          </a:prstGeom>
        </p:spPr>
        <p:txBody>
          <a:bodyPr anchor="t" rtlCol="false" tIns="0" lIns="0" bIns="0" rIns="0">
            <a:spAutoFit/>
          </a:bodyPr>
          <a:lstStyle/>
          <a:p>
            <a:pPr algn="l" marL="0" indent="0" lvl="0">
              <a:lnSpc>
                <a:spcPts val="1980"/>
              </a:lnSpc>
              <a:spcBef>
                <a:spcPct val="0"/>
              </a:spcBef>
            </a:pPr>
            <a:r>
              <a:rPr lang="en-US" sz="1800" u="sng">
                <a:solidFill>
                  <a:srgbClr val="FEFEFE"/>
                </a:solidFill>
                <a:latin typeface="TT Fors"/>
                <a:ea typeface="TT Fors"/>
                <a:cs typeface="TT Fors"/>
                <a:sym typeface="TT Fors"/>
                <a:hlinkClick r:id="rId10" tooltip="https://www.iflair.com/portfolio_page/kitetrotter/"/>
              </a:rPr>
              <a:t>https://www.iflair.com/portfolio_page/kitetrotter/</a:t>
            </a:r>
          </a:p>
          <a:p>
            <a:pPr algn="l" marL="0" indent="0" lvl="0">
              <a:lnSpc>
                <a:spcPts val="1980"/>
              </a:lnSpc>
              <a:spcBef>
                <a:spcPct val="0"/>
              </a:spcBef>
            </a:pPr>
          </a:p>
          <a:p>
            <a:pPr algn="l" marL="0" indent="0" lvl="0">
              <a:lnSpc>
                <a:spcPts val="1980"/>
              </a:lnSpc>
              <a:spcBef>
                <a:spcPct val="0"/>
              </a:spcBef>
            </a:pPr>
            <a:r>
              <a:rPr lang="en-US" sz="1800" u="sng">
                <a:solidFill>
                  <a:srgbClr val="FEFEFE"/>
                </a:solidFill>
                <a:latin typeface="TT Fors"/>
                <a:ea typeface="TT Fors"/>
                <a:cs typeface="TT Fors"/>
                <a:sym typeface="TT Fors"/>
              </a:rPr>
              <a:t>https://www.kitetrotter.com/</a:t>
            </a:r>
          </a:p>
        </p:txBody>
      </p:sp>
      <p:sp>
        <p:nvSpPr>
          <p:cNvPr name="TextBox 13" id="13"/>
          <p:cNvSpPr txBox="true"/>
          <p:nvPr/>
        </p:nvSpPr>
        <p:spPr>
          <a:xfrm rot="0">
            <a:off x="1447412" y="7933323"/>
            <a:ext cx="165848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Bold"/>
                <a:ea typeface="TT Fors Bold"/>
                <a:cs typeface="TT Fors Bold"/>
                <a:sym typeface="TT Fors Bold"/>
              </a:rPr>
              <a:t>URL:</a:t>
            </a:r>
          </a:p>
        </p:txBody>
      </p:sp>
      <p:sp>
        <p:nvSpPr>
          <p:cNvPr name="TextBox 14" id="14"/>
          <p:cNvSpPr txBox="true"/>
          <p:nvPr/>
        </p:nvSpPr>
        <p:spPr>
          <a:xfrm rot="0">
            <a:off x="1447412" y="6148177"/>
            <a:ext cx="1266559"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Company</a:t>
            </a:r>
          </a:p>
        </p:txBody>
      </p:sp>
      <p:sp>
        <p:nvSpPr>
          <p:cNvPr name="TextBox 15" id="15"/>
          <p:cNvSpPr txBox="true"/>
          <p:nvPr/>
        </p:nvSpPr>
        <p:spPr>
          <a:xfrm rot="0">
            <a:off x="1467830" y="7253044"/>
            <a:ext cx="138270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Technology </a:t>
            </a:r>
          </a:p>
        </p:txBody>
      </p:sp>
      <p:sp>
        <p:nvSpPr>
          <p:cNvPr name="TextBox 16" id="16"/>
          <p:cNvSpPr txBox="true"/>
          <p:nvPr/>
        </p:nvSpPr>
        <p:spPr>
          <a:xfrm rot="0">
            <a:off x="1467830" y="3380282"/>
            <a:ext cx="7083634" cy="2508885"/>
          </a:xfrm>
          <a:prstGeom prst="rect">
            <a:avLst/>
          </a:prstGeom>
        </p:spPr>
        <p:txBody>
          <a:bodyPr anchor="t" rtlCol="false" tIns="0" lIns="0" bIns="0" rIns="0">
            <a:spAutoFit/>
          </a:bodyPr>
          <a:lstStyle/>
          <a:p>
            <a:pPr algn="l" marL="0" indent="0" lvl="0">
              <a:lnSpc>
                <a:spcPts val="2880"/>
              </a:lnSpc>
            </a:pPr>
            <a:r>
              <a:rPr lang="en-US" sz="1800">
                <a:solidFill>
                  <a:srgbClr val="F0F0F0"/>
                </a:solidFill>
                <a:latin typeface="TT Fors"/>
                <a:ea typeface="TT Fors"/>
                <a:cs typeface="TT Fors"/>
                <a:sym typeface="TT Fors"/>
              </a:rPr>
              <a:t>iFlair has an excellent customer service and has experienced knowledge in several technologies. They were always able to solve new challenges during the development stages. We also have a great dedicated project manager who understands our vision and transfer it fast and perfectly to its development team. Definitely happy to count iFlair with it's great team for our long-term partnership who always meets our expectations.</a:t>
            </a:r>
          </a:p>
        </p:txBody>
      </p:sp>
      <p:sp>
        <p:nvSpPr>
          <p:cNvPr name="Freeform 17" id="17"/>
          <p:cNvSpPr/>
          <p:nvPr/>
        </p:nvSpPr>
        <p:spPr>
          <a:xfrm flipH="false" flipV="false" rot="0">
            <a:off x="9406394" y="2051905"/>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10800000">
            <a:off x="10113324"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19" id="19"/>
          <p:cNvSpPr/>
          <p:nvPr/>
        </p:nvSpPr>
        <p:spPr>
          <a:xfrm flipH="false" flipV="false" rot="0">
            <a:off x="15793635"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20" id="20"/>
          <p:cNvSpPr txBox="true"/>
          <p:nvPr/>
        </p:nvSpPr>
        <p:spPr>
          <a:xfrm rot="0">
            <a:off x="9790329" y="2733775"/>
            <a:ext cx="1971160"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Frank Olivio</a:t>
            </a:r>
          </a:p>
        </p:txBody>
      </p:sp>
      <p:sp>
        <p:nvSpPr>
          <p:cNvPr name="TextBox 21" id="21"/>
          <p:cNvSpPr txBox="true"/>
          <p:nvPr/>
        </p:nvSpPr>
        <p:spPr>
          <a:xfrm rot="0">
            <a:off x="9795862" y="6513786"/>
            <a:ext cx="1673371"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United States</a:t>
            </a:r>
          </a:p>
        </p:txBody>
      </p:sp>
      <p:sp>
        <p:nvSpPr>
          <p:cNvPr name="TextBox 22" id="22"/>
          <p:cNvSpPr txBox="true"/>
          <p:nvPr/>
        </p:nvSpPr>
        <p:spPr>
          <a:xfrm rot="0">
            <a:off x="9790329" y="6148177"/>
            <a:ext cx="3153780"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Williams and Williams, Inc.</a:t>
            </a:r>
          </a:p>
        </p:txBody>
      </p:sp>
      <p:sp>
        <p:nvSpPr>
          <p:cNvPr name="TextBox 23" id="23"/>
          <p:cNvSpPr txBox="true"/>
          <p:nvPr/>
        </p:nvSpPr>
        <p:spPr>
          <a:xfrm rot="0">
            <a:off x="9790329" y="7303452"/>
            <a:ext cx="3539210"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WordPress &amp; WooCommerce</a:t>
            </a:r>
          </a:p>
        </p:txBody>
      </p:sp>
      <p:sp>
        <p:nvSpPr>
          <p:cNvPr name="TextBox 24" id="24"/>
          <p:cNvSpPr txBox="true"/>
          <p:nvPr/>
        </p:nvSpPr>
        <p:spPr>
          <a:xfrm rot="0">
            <a:off x="9810747" y="8097967"/>
            <a:ext cx="5720133" cy="746760"/>
          </a:xfrm>
          <a:prstGeom prst="rect">
            <a:avLst/>
          </a:prstGeom>
        </p:spPr>
        <p:txBody>
          <a:bodyPr anchor="t" rtlCol="false" tIns="0" lIns="0" bIns="0" rIns="0">
            <a:spAutoFit/>
          </a:bodyPr>
          <a:lstStyle/>
          <a:p>
            <a:pPr algn="l" marL="0" indent="0" lvl="0">
              <a:lnSpc>
                <a:spcPts val="1980"/>
              </a:lnSpc>
              <a:spcBef>
                <a:spcPct val="0"/>
              </a:spcBef>
            </a:pPr>
            <a:r>
              <a:rPr lang="en-US" sz="1800" u="sng">
                <a:solidFill>
                  <a:srgbClr val="FEFEFE"/>
                </a:solidFill>
                <a:latin typeface="TT Fors"/>
                <a:ea typeface="TT Fors"/>
                <a:cs typeface="TT Fors"/>
                <a:sym typeface="TT Fors"/>
                <a:hlinkClick r:id="rId11" tooltip="https://www.iflair.com/portfolio_page/nametags4u/"/>
              </a:rPr>
              <a:t>https://www.iflair.com/portfolio_page/nametags4u/</a:t>
            </a:r>
          </a:p>
          <a:p>
            <a:pPr algn="l" marL="0" indent="0" lvl="0">
              <a:lnSpc>
                <a:spcPts val="1980"/>
              </a:lnSpc>
              <a:spcBef>
                <a:spcPct val="0"/>
              </a:spcBef>
            </a:pPr>
          </a:p>
          <a:p>
            <a:pPr algn="l" marL="0" indent="0" lvl="0">
              <a:lnSpc>
                <a:spcPts val="1980"/>
              </a:lnSpc>
              <a:spcBef>
                <a:spcPct val="0"/>
              </a:spcBef>
            </a:pPr>
            <a:r>
              <a:rPr lang="en-US" sz="1800" u="sng">
                <a:solidFill>
                  <a:srgbClr val="FEFEFE"/>
                </a:solidFill>
                <a:latin typeface="TT Fors"/>
                <a:ea typeface="TT Fors"/>
                <a:cs typeface="TT Fors"/>
                <a:sym typeface="TT Fors"/>
              </a:rPr>
              <a:t>https://nametags4u.com/</a:t>
            </a:r>
          </a:p>
        </p:txBody>
      </p:sp>
      <p:sp>
        <p:nvSpPr>
          <p:cNvPr name="TextBox 25" id="25"/>
          <p:cNvSpPr txBox="true"/>
          <p:nvPr/>
        </p:nvSpPr>
        <p:spPr>
          <a:xfrm rot="0">
            <a:off x="9810747" y="7764592"/>
            <a:ext cx="165848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Bold"/>
                <a:ea typeface="TT Fors Bold"/>
                <a:cs typeface="TT Fors Bold"/>
                <a:sym typeface="TT Fors Bold"/>
              </a:rPr>
              <a:t>URL:</a:t>
            </a:r>
          </a:p>
        </p:txBody>
      </p:sp>
      <p:sp>
        <p:nvSpPr>
          <p:cNvPr name="TextBox 26" id="26"/>
          <p:cNvSpPr txBox="true"/>
          <p:nvPr/>
        </p:nvSpPr>
        <p:spPr>
          <a:xfrm rot="0">
            <a:off x="9790329" y="5772962"/>
            <a:ext cx="1266559"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Company</a:t>
            </a:r>
          </a:p>
        </p:txBody>
      </p:sp>
      <p:sp>
        <p:nvSpPr>
          <p:cNvPr name="TextBox 27" id="27"/>
          <p:cNvSpPr txBox="true"/>
          <p:nvPr/>
        </p:nvSpPr>
        <p:spPr>
          <a:xfrm rot="0">
            <a:off x="9790329" y="6964498"/>
            <a:ext cx="138270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Technology </a:t>
            </a:r>
          </a:p>
        </p:txBody>
      </p:sp>
      <p:sp>
        <p:nvSpPr>
          <p:cNvPr name="TextBox 28" id="28"/>
          <p:cNvSpPr txBox="true"/>
          <p:nvPr/>
        </p:nvSpPr>
        <p:spPr>
          <a:xfrm rot="0">
            <a:off x="9810747" y="3504870"/>
            <a:ext cx="7083634" cy="1965198"/>
          </a:xfrm>
          <a:prstGeom prst="rect">
            <a:avLst/>
          </a:prstGeom>
        </p:spPr>
        <p:txBody>
          <a:bodyPr anchor="t" rtlCol="false" tIns="0" lIns="0" bIns="0" rIns="0">
            <a:spAutoFit/>
          </a:bodyPr>
          <a:lstStyle/>
          <a:p>
            <a:pPr algn="l">
              <a:lnSpc>
                <a:spcPts val="3186"/>
              </a:lnSpc>
            </a:pPr>
            <a:r>
              <a:rPr lang="en-US" sz="1800">
                <a:solidFill>
                  <a:srgbClr val="F0F0F0"/>
                </a:solidFill>
                <a:latin typeface="TT Fors"/>
                <a:ea typeface="TT Fors"/>
                <a:cs typeface="TT Fors"/>
                <a:sym typeface="TT Fors"/>
              </a:rPr>
              <a:t>We have tried a number of website developers, but were not</a:t>
            </a:r>
          </a:p>
          <a:p>
            <a:pPr algn="l">
              <a:lnSpc>
                <a:spcPts val="3186"/>
              </a:lnSpc>
            </a:pPr>
            <a:r>
              <a:rPr lang="en-US" sz="1800">
                <a:solidFill>
                  <a:srgbClr val="F0F0F0"/>
                </a:solidFill>
                <a:latin typeface="TT Fors"/>
                <a:ea typeface="TT Fors"/>
                <a:cs typeface="TT Fors"/>
                <a:sym typeface="TT Fors"/>
              </a:rPr>
              <a:t>successful until we hired iFlair. Our website is not a basic template</a:t>
            </a:r>
          </a:p>
          <a:p>
            <a:pPr algn="l">
              <a:lnSpc>
                <a:spcPts val="3186"/>
              </a:lnSpc>
            </a:pPr>
            <a:r>
              <a:rPr lang="en-US" sz="1800">
                <a:solidFill>
                  <a:srgbClr val="F0F0F0"/>
                </a:solidFill>
                <a:latin typeface="TT Fors"/>
                <a:ea typeface="TT Fors"/>
                <a:cs typeface="TT Fors"/>
                <a:sym typeface="TT Fors"/>
              </a:rPr>
              <a:t>style site. It requires deep coding knowledge, which the iFlair team</a:t>
            </a:r>
          </a:p>
          <a:p>
            <a:pPr algn="l">
              <a:lnSpc>
                <a:spcPts val="3186"/>
              </a:lnSpc>
            </a:pPr>
            <a:r>
              <a:rPr lang="en-US" sz="1800">
                <a:solidFill>
                  <a:srgbClr val="F0F0F0"/>
                </a:solidFill>
                <a:latin typeface="TT Fors"/>
                <a:ea typeface="TT Fors"/>
                <a:cs typeface="TT Fors"/>
                <a:sym typeface="TT Fors"/>
              </a:rPr>
              <a:t>has. They can tackle every task we have and do so in a timely</a:t>
            </a:r>
          </a:p>
          <a:p>
            <a:pPr algn="l" marL="0" indent="0" lvl="0">
              <a:lnSpc>
                <a:spcPts val="3186"/>
              </a:lnSpc>
            </a:pPr>
            <a:r>
              <a:rPr lang="en-US" sz="1800">
                <a:solidFill>
                  <a:srgbClr val="F0F0F0"/>
                </a:solidFill>
                <a:latin typeface="TT Fors"/>
                <a:ea typeface="TT Fors"/>
                <a:cs typeface="TT Fors"/>
                <a:sym typeface="TT Fors"/>
              </a:rPr>
              <a:t>fashion. We are quite pleased with iFlair and the whole team.</a:t>
            </a:r>
          </a:p>
        </p:txBody>
      </p:sp>
      <p:sp>
        <p:nvSpPr>
          <p:cNvPr name="TextBox 29" id="29"/>
          <p:cNvSpPr txBox="true"/>
          <p:nvPr/>
        </p:nvSpPr>
        <p:spPr>
          <a:xfrm rot="0">
            <a:off x="729167"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grpSp>
        <p:nvGrpSpPr>
          <p:cNvPr name="Group 30" id="30"/>
          <p:cNvGrpSpPr/>
          <p:nvPr/>
        </p:nvGrpSpPr>
        <p:grpSpPr>
          <a:xfrm rot="0">
            <a:off x="6349984" y="2609950"/>
            <a:ext cx="1816552" cy="645130"/>
            <a:chOff x="0" y="0"/>
            <a:chExt cx="2422070" cy="860174"/>
          </a:xfrm>
        </p:grpSpPr>
        <p:grpSp>
          <p:nvGrpSpPr>
            <p:cNvPr name="Group 31" id="31"/>
            <p:cNvGrpSpPr/>
            <p:nvPr/>
          </p:nvGrpSpPr>
          <p:grpSpPr>
            <a:xfrm rot="0">
              <a:off x="0" y="0"/>
              <a:ext cx="2422070" cy="860174"/>
              <a:chOff x="0" y="0"/>
              <a:chExt cx="400154" cy="142111"/>
            </a:xfrm>
          </p:grpSpPr>
          <p:sp>
            <p:nvSpPr>
              <p:cNvPr name="Freeform 32" id="32"/>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3" id="33"/>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4" id="34"/>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2"/>
              <a:stretch>
                <a:fillRect l="0" t="0" r="0" b="0"/>
              </a:stretch>
            </a:blipFill>
          </p:spPr>
        </p:sp>
      </p:grpSp>
      <p:grpSp>
        <p:nvGrpSpPr>
          <p:cNvPr name="Group 35" id="35"/>
          <p:cNvGrpSpPr/>
          <p:nvPr/>
        </p:nvGrpSpPr>
        <p:grpSpPr>
          <a:xfrm rot="0">
            <a:off x="14454070" y="2609950"/>
            <a:ext cx="1816552" cy="645130"/>
            <a:chOff x="0" y="0"/>
            <a:chExt cx="2422070" cy="860174"/>
          </a:xfrm>
        </p:grpSpPr>
        <p:grpSp>
          <p:nvGrpSpPr>
            <p:cNvPr name="Group 36" id="36"/>
            <p:cNvGrpSpPr/>
            <p:nvPr/>
          </p:nvGrpSpPr>
          <p:grpSpPr>
            <a:xfrm rot="0">
              <a:off x="0" y="0"/>
              <a:ext cx="2422070" cy="860174"/>
              <a:chOff x="0" y="0"/>
              <a:chExt cx="400154" cy="142111"/>
            </a:xfrm>
          </p:grpSpPr>
          <p:sp>
            <p:nvSpPr>
              <p:cNvPr name="Freeform 37" id="37"/>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8" id="38"/>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9" id="39"/>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2"/>
              <a:stretch>
                <a:fillRect l="0" t="0" r="0" b="0"/>
              </a:stretch>
            </a:blipFill>
          </p:spPr>
        </p:sp>
      </p:grpSp>
    </p:spTree>
  </p:cSld>
  <p:clrMapOvr>
    <a:masterClrMapping/>
  </p:clrMapOvr>
  <p:transition spd="slow">
    <p:push dir="u"/>
  </p:transition>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TextBox 5" id="5"/>
          <p:cNvSpPr txBox="true"/>
          <p:nvPr/>
        </p:nvSpPr>
        <p:spPr>
          <a:xfrm rot="0">
            <a:off x="729167"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sp>
        <p:nvSpPr>
          <p:cNvPr name="Freeform 6" id="6"/>
          <p:cNvSpPr/>
          <p:nvPr/>
        </p:nvSpPr>
        <p:spPr>
          <a:xfrm flipH="false" flipV="false" rot="0">
            <a:off x="1057525" y="2034317"/>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10800000">
            <a:off x="1772525"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8" id="8"/>
          <p:cNvSpPr/>
          <p:nvPr/>
        </p:nvSpPr>
        <p:spPr>
          <a:xfrm flipH="false" flipV="false" rot="0">
            <a:off x="7452836"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9" id="9"/>
          <p:cNvSpPr txBox="true"/>
          <p:nvPr/>
        </p:nvSpPr>
        <p:spPr>
          <a:xfrm rot="0">
            <a:off x="1449530" y="2733775"/>
            <a:ext cx="2492024"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Buddy Fichera</a:t>
            </a:r>
          </a:p>
        </p:txBody>
      </p:sp>
      <p:sp>
        <p:nvSpPr>
          <p:cNvPr name="TextBox 10" id="10"/>
          <p:cNvSpPr txBox="true"/>
          <p:nvPr/>
        </p:nvSpPr>
        <p:spPr>
          <a:xfrm rot="0">
            <a:off x="1455063" y="6691423"/>
            <a:ext cx="1673371"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FFFFF"/>
                </a:solidFill>
                <a:latin typeface="TT Fors"/>
                <a:ea typeface="TT Fors"/>
                <a:cs typeface="TT Fors"/>
                <a:sym typeface="TT Fors"/>
              </a:rPr>
              <a:t>United States</a:t>
            </a:r>
          </a:p>
        </p:txBody>
      </p:sp>
      <p:sp>
        <p:nvSpPr>
          <p:cNvPr name="TextBox 11" id="11"/>
          <p:cNvSpPr txBox="true"/>
          <p:nvPr/>
        </p:nvSpPr>
        <p:spPr>
          <a:xfrm rot="0">
            <a:off x="1449530" y="6421064"/>
            <a:ext cx="3153780"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FFFFF"/>
                </a:solidFill>
                <a:latin typeface="TT Fors"/>
                <a:ea typeface="TT Fors"/>
                <a:cs typeface="TT Fors"/>
                <a:sym typeface="TT Fors"/>
              </a:rPr>
              <a:t>Radyx LLC</a:t>
            </a:r>
          </a:p>
        </p:txBody>
      </p:sp>
      <p:sp>
        <p:nvSpPr>
          <p:cNvPr name="TextBox 12" id="12"/>
          <p:cNvSpPr txBox="true"/>
          <p:nvPr/>
        </p:nvSpPr>
        <p:spPr>
          <a:xfrm rot="0">
            <a:off x="1449530" y="7372779"/>
            <a:ext cx="3539210"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FFFFF"/>
                </a:solidFill>
                <a:latin typeface="TT Fors"/>
                <a:ea typeface="TT Fors"/>
                <a:cs typeface="TT Fors"/>
                <a:sym typeface="TT Fors"/>
              </a:rPr>
              <a:t>Vue.js &amp; Laravel </a:t>
            </a:r>
          </a:p>
        </p:txBody>
      </p:sp>
      <p:sp>
        <p:nvSpPr>
          <p:cNvPr name="TextBox 13" id="13"/>
          <p:cNvSpPr txBox="true"/>
          <p:nvPr/>
        </p:nvSpPr>
        <p:spPr>
          <a:xfrm rot="0">
            <a:off x="1449530" y="8135140"/>
            <a:ext cx="5720133" cy="697865"/>
          </a:xfrm>
          <a:prstGeom prst="rect">
            <a:avLst/>
          </a:prstGeom>
        </p:spPr>
        <p:txBody>
          <a:bodyPr anchor="t" rtlCol="false" tIns="0" lIns="0" bIns="0" rIns="0">
            <a:spAutoFit/>
          </a:bodyPr>
          <a:lstStyle/>
          <a:p>
            <a:pPr algn="l" marL="0" indent="0" lvl="0">
              <a:lnSpc>
                <a:spcPts val="1870"/>
              </a:lnSpc>
              <a:spcBef>
                <a:spcPct val="0"/>
              </a:spcBef>
            </a:pPr>
            <a:r>
              <a:rPr lang="en-US" sz="1700" u="sng">
                <a:solidFill>
                  <a:srgbClr val="FEFEFE"/>
                </a:solidFill>
                <a:latin typeface="TT Fors"/>
                <a:ea typeface="TT Fors"/>
                <a:cs typeface="TT Fors"/>
                <a:sym typeface="TT Fors"/>
                <a:hlinkClick r:id="rId10" tooltip="https://www.iflair.com/portfolio_page/wheelhouse/"/>
              </a:rPr>
              <a:t>https://www.iflair.com/portfolio_page/wheelhouse/</a:t>
            </a:r>
          </a:p>
          <a:p>
            <a:pPr algn="l" marL="0" indent="0" lvl="0">
              <a:lnSpc>
                <a:spcPts val="1870"/>
              </a:lnSpc>
              <a:spcBef>
                <a:spcPct val="0"/>
              </a:spcBef>
            </a:pPr>
          </a:p>
          <a:p>
            <a:pPr algn="l" marL="0" indent="0" lvl="0">
              <a:lnSpc>
                <a:spcPts val="1870"/>
              </a:lnSpc>
              <a:spcBef>
                <a:spcPct val="0"/>
              </a:spcBef>
            </a:pPr>
            <a:r>
              <a:rPr lang="en-US" sz="1700" u="sng">
                <a:solidFill>
                  <a:srgbClr val="FEFEFE"/>
                </a:solidFill>
                <a:latin typeface="TT Fors"/>
                <a:ea typeface="TT Fors"/>
                <a:cs typeface="TT Fors"/>
                <a:sym typeface="TT Fors"/>
              </a:rPr>
              <a:t>https://radyx.com/</a:t>
            </a:r>
          </a:p>
        </p:txBody>
      </p:sp>
      <p:sp>
        <p:nvSpPr>
          <p:cNvPr name="TextBox 14" id="14"/>
          <p:cNvSpPr txBox="true"/>
          <p:nvPr/>
        </p:nvSpPr>
        <p:spPr>
          <a:xfrm rot="0">
            <a:off x="1469948" y="7975411"/>
            <a:ext cx="1658486"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0E07F"/>
                </a:solidFill>
                <a:latin typeface="TT Fors Bold"/>
                <a:ea typeface="TT Fors Bold"/>
                <a:cs typeface="TT Fors Bold"/>
                <a:sym typeface="TT Fors Bold"/>
              </a:rPr>
              <a:t>URL:</a:t>
            </a:r>
          </a:p>
        </p:txBody>
      </p:sp>
      <p:sp>
        <p:nvSpPr>
          <p:cNvPr name="TextBox 15" id="15"/>
          <p:cNvSpPr txBox="true"/>
          <p:nvPr/>
        </p:nvSpPr>
        <p:spPr>
          <a:xfrm rot="0">
            <a:off x="1449530" y="6141099"/>
            <a:ext cx="1266559"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0E07F"/>
                </a:solidFill>
                <a:latin typeface="TT Fors"/>
                <a:ea typeface="TT Fors"/>
                <a:cs typeface="TT Fors"/>
                <a:sym typeface="TT Fors"/>
              </a:rPr>
              <a:t>Company</a:t>
            </a:r>
          </a:p>
        </p:txBody>
      </p:sp>
      <p:sp>
        <p:nvSpPr>
          <p:cNvPr name="TextBox 16" id="16"/>
          <p:cNvSpPr txBox="true"/>
          <p:nvPr/>
        </p:nvSpPr>
        <p:spPr>
          <a:xfrm rot="0">
            <a:off x="1449530" y="7122588"/>
            <a:ext cx="1382708"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0E07F"/>
                </a:solidFill>
                <a:latin typeface="TT Fors"/>
                <a:ea typeface="TT Fors"/>
                <a:cs typeface="TT Fors"/>
                <a:sym typeface="TT Fors"/>
              </a:rPr>
              <a:t>Technology </a:t>
            </a:r>
          </a:p>
        </p:txBody>
      </p:sp>
      <p:sp>
        <p:nvSpPr>
          <p:cNvPr name="TextBox 17" id="17"/>
          <p:cNvSpPr txBox="true"/>
          <p:nvPr/>
        </p:nvSpPr>
        <p:spPr>
          <a:xfrm rot="0">
            <a:off x="1449530" y="3445580"/>
            <a:ext cx="6698707" cy="2455545"/>
          </a:xfrm>
          <a:prstGeom prst="rect">
            <a:avLst/>
          </a:prstGeom>
        </p:spPr>
        <p:txBody>
          <a:bodyPr anchor="t" rtlCol="false" tIns="0" lIns="0" bIns="0" rIns="0">
            <a:spAutoFit/>
          </a:bodyPr>
          <a:lstStyle/>
          <a:p>
            <a:pPr algn="just" marL="0" indent="0" lvl="0">
              <a:lnSpc>
                <a:spcPts val="2805"/>
              </a:lnSpc>
            </a:pPr>
            <a:r>
              <a:rPr lang="en-US" sz="1700">
                <a:solidFill>
                  <a:srgbClr val="FFFFFF"/>
                </a:solidFill>
                <a:latin typeface="TT Fors"/>
                <a:ea typeface="TT Fors"/>
                <a:cs typeface="TT Fors"/>
                <a:sym typeface="TT Fors"/>
              </a:rPr>
              <a:t>I wanted to take the time to write a note of gratitude to you and your firm, iFlair. As you know, we have worked together on Radyx’s coaching platform for over four years now, and I am 100% satisfied with the services you and your firm have provided us. Even though you are in India, and I am in America, your actions have strengthened trust… in that I know you will be there for me and our firm’s needs going forward.</a:t>
            </a:r>
          </a:p>
        </p:txBody>
      </p:sp>
      <p:sp>
        <p:nvSpPr>
          <p:cNvPr name="Freeform 18" id="18"/>
          <p:cNvSpPr/>
          <p:nvPr/>
        </p:nvSpPr>
        <p:spPr>
          <a:xfrm flipH="false" flipV="false" rot="0">
            <a:off x="9382125" y="2051905"/>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9" id="19"/>
          <p:cNvSpPr/>
          <p:nvPr/>
        </p:nvSpPr>
        <p:spPr>
          <a:xfrm flipH="false" flipV="false" rot="-10800000">
            <a:off x="10111206"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20" id="20"/>
          <p:cNvSpPr/>
          <p:nvPr/>
        </p:nvSpPr>
        <p:spPr>
          <a:xfrm flipH="false" flipV="false" rot="0">
            <a:off x="15791517"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21" id="21"/>
          <p:cNvSpPr txBox="true"/>
          <p:nvPr/>
        </p:nvSpPr>
        <p:spPr>
          <a:xfrm rot="0">
            <a:off x="9788211" y="2733775"/>
            <a:ext cx="2116810"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Sam Willson</a:t>
            </a:r>
          </a:p>
        </p:txBody>
      </p:sp>
      <p:sp>
        <p:nvSpPr>
          <p:cNvPr name="TextBox 22" id="22"/>
          <p:cNvSpPr txBox="true"/>
          <p:nvPr/>
        </p:nvSpPr>
        <p:spPr>
          <a:xfrm rot="0">
            <a:off x="9819078" y="6412236"/>
            <a:ext cx="1382708"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FFFFF"/>
                </a:solidFill>
                <a:latin typeface="TT Fors"/>
                <a:ea typeface="TT Fors"/>
                <a:cs typeface="TT Fors"/>
                <a:sym typeface="TT Fors"/>
              </a:rPr>
              <a:t>Virtalent Ltd,</a:t>
            </a:r>
          </a:p>
        </p:txBody>
      </p:sp>
      <p:sp>
        <p:nvSpPr>
          <p:cNvPr name="TextBox 23" id="23"/>
          <p:cNvSpPr txBox="true"/>
          <p:nvPr/>
        </p:nvSpPr>
        <p:spPr>
          <a:xfrm rot="0">
            <a:off x="9819078" y="7363950"/>
            <a:ext cx="3539210"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FFFFF"/>
                </a:solidFill>
                <a:latin typeface="TT Fors"/>
                <a:ea typeface="TT Fors"/>
                <a:cs typeface="TT Fors"/>
                <a:sym typeface="TT Fors"/>
              </a:rPr>
              <a:t>React, Laravel </a:t>
            </a:r>
          </a:p>
        </p:txBody>
      </p:sp>
      <p:sp>
        <p:nvSpPr>
          <p:cNvPr name="TextBox 24" id="24"/>
          <p:cNvSpPr txBox="true"/>
          <p:nvPr/>
        </p:nvSpPr>
        <p:spPr>
          <a:xfrm rot="0">
            <a:off x="9798661" y="8126311"/>
            <a:ext cx="5720133" cy="697865"/>
          </a:xfrm>
          <a:prstGeom prst="rect">
            <a:avLst/>
          </a:prstGeom>
        </p:spPr>
        <p:txBody>
          <a:bodyPr anchor="t" rtlCol="false" tIns="0" lIns="0" bIns="0" rIns="0">
            <a:spAutoFit/>
          </a:bodyPr>
          <a:lstStyle/>
          <a:p>
            <a:pPr algn="l" marL="0" indent="0" lvl="0">
              <a:lnSpc>
                <a:spcPts val="1870"/>
              </a:lnSpc>
              <a:spcBef>
                <a:spcPct val="0"/>
              </a:spcBef>
            </a:pPr>
            <a:r>
              <a:rPr lang="en-US" sz="1700" u="sng">
                <a:solidFill>
                  <a:srgbClr val="FEFEFE"/>
                </a:solidFill>
                <a:latin typeface="TT Fors"/>
                <a:ea typeface="TT Fors"/>
                <a:cs typeface="TT Fors"/>
                <a:sym typeface="TT Fors"/>
                <a:hlinkClick r:id="rId11" tooltip="https://www.iflair.com/portfolio_page/taskportal/"/>
              </a:rPr>
              <a:t>https://www.iflair.com/portfolio_page/taskportal/</a:t>
            </a:r>
          </a:p>
          <a:p>
            <a:pPr algn="l" marL="0" indent="0" lvl="0">
              <a:lnSpc>
                <a:spcPts val="1870"/>
              </a:lnSpc>
              <a:spcBef>
                <a:spcPct val="0"/>
              </a:spcBef>
            </a:pPr>
          </a:p>
          <a:p>
            <a:pPr algn="l" marL="0" indent="0" lvl="0">
              <a:lnSpc>
                <a:spcPts val="1870"/>
              </a:lnSpc>
              <a:spcBef>
                <a:spcPct val="0"/>
              </a:spcBef>
            </a:pPr>
            <a:r>
              <a:rPr lang="en-US" sz="1700" u="sng">
                <a:solidFill>
                  <a:srgbClr val="FEFEFE"/>
                </a:solidFill>
                <a:latin typeface="TT Fors"/>
                <a:ea typeface="TT Fors"/>
                <a:cs typeface="TT Fors"/>
                <a:sym typeface="TT Fors"/>
              </a:rPr>
              <a:t>https://radyx.com/</a:t>
            </a:r>
          </a:p>
        </p:txBody>
      </p:sp>
      <p:sp>
        <p:nvSpPr>
          <p:cNvPr name="TextBox 25" id="25"/>
          <p:cNvSpPr txBox="true"/>
          <p:nvPr/>
        </p:nvSpPr>
        <p:spPr>
          <a:xfrm rot="0">
            <a:off x="9798661" y="7847546"/>
            <a:ext cx="1658486"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0E07F"/>
                </a:solidFill>
                <a:latin typeface="TT Fors Bold"/>
                <a:ea typeface="TT Fors Bold"/>
                <a:cs typeface="TT Fors Bold"/>
                <a:sym typeface="TT Fors Bold"/>
              </a:rPr>
              <a:t>URL:</a:t>
            </a:r>
          </a:p>
        </p:txBody>
      </p:sp>
      <p:sp>
        <p:nvSpPr>
          <p:cNvPr name="TextBox 26" id="26"/>
          <p:cNvSpPr txBox="true"/>
          <p:nvPr/>
        </p:nvSpPr>
        <p:spPr>
          <a:xfrm rot="0">
            <a:off x="9798661" y="6162046"/>
            <a:ext cx="1266559"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0E07F"/>
                </a:solidFill>
                <a:latin typeface="TT Fors"/>
                <a:ea typeface="TT Fors"/>
                <a:cs typeface="TT Fors"/>
                <a:sym typeface="TT Fors"/>
              </a:rPr>
              <a:t>Company</a:t>
            </a:r>
          </a:p>
        </p:txBody>
      </p:sp>
      <p:sp>
        <p:nvSpPr>
          <p:cNvPr name="TextBox 27" id="27"/>
          <p:cNvSpPr txBox="true"/>
          <p:nvPr/>
        </p:nvSpPr>
        <p:spPr>
          <a:xfrm rot="0">
            <a:off x="9788211" y="7113760"/>
            <a:ext cx="1382708"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0E07F"/>
                </a:solidFill>
                <a:latin typeface="TT Fors"/>
                <a:ea typeface="TT Fors"/>
                <a:cs typeface="TT Fors"/>
                <a:sym typeface="TT Fors"/>
              </a:rPr>
              <a:t>Technology </a:t>
            </a:r>
          </a:p>
        </p:txBody>
      </p:sp>
      <p:sp>
        <p:nvSpPr>
          <p:cNvPr name="TextBox 28" id="28"/>
          <p:cNvSpPr txBox="true"/>
          <p:nvPr/>
        </p:nvSpPr>
        <p:spPr>
          <a:xfrm rot="0">
            <a:off x="9819078" y="6682595"/>
            <a:ext cx="1568174" cy="240665"/>
          </a:xfrm>
          <a:prstGeom prst="rect">
            <a:avLst/>
          </a:prstGeom>
        </p:spPr>
        <p:txBody>
          <a:bodyPr anchor="t" rtlCol="false" tIns="0" lIns="0" bIns="0" rIns="0">
            <a:spAutoFit/>
          </a:bodyPr>
          <a:lstStyle/>
          <a:p>
            <a:pPr algn="l" marL="0" indent="0" lvl="0">
              <a:lnSpc>
                <a:spcPts val="1870"/>
              </a:lnSpc>
              <a:spcBef>
                <a:spcPct val="0"/>
              </a:spcBef>
            </a:pPr>
            <a:r>
              <a:rPr lang="en-US" sz="1700">
                <a:solidFill>
                  <a:srgbClr val="FFFFFF"/>
                </a:solidFill>
                <a:latin typeface="TT Fors"/>
                <a:ea typeface="TT Fors"/>
                <a:cs typeface="TT Fors"/>
                <a:sym typeface="TT Fors"/>
              </a:rPr>
              <a:t>United Kigdom</a:t>
            </a:r>
          </a:p>
        </p:txBody>
      </p:sp>
      <p:sp>
        <p:nvSpPr>
          <p:cNvPr name="TextBox 29" id="29"/>
          <p:cNvSpPr txBox="true"/>
          <p:nvPr/>
        </p:nvSpPr>
        <p:spPr>
          <a:xfrm rot="0">
            <a:off x="9808629" y="3609645"/>
            <a:ext cx="6737095" cy="2455545"/>
          </a:xfrm>
          <a:prstGeom prst="rect">
            <a:avLst/>
          </a:prstGeom>
        </p:spPr>
        <p:txBody>
          <a:bodyPr anchor="t" rtlCol="false" tIns="0" lIns="0" bIns="0" rIns="0">
            <a:spAutoFit/>
          </a:bodyPr>
          <a:lstStyle/>
          <a:p>
            <a:pPr algn="just" marL="0" indent="0" lvl="0">
              <a:lnSpc>
                <a:spcPts val="2805"/>
              </a:lnSpc>
            </a:pPr>
            <a:r>
              <a:rPr lang="en-US" sz="1700">
                <a:solidFill>
                  <a:srgbClr val="FFFFFF"/>
                </a:solidFill>
                <a:latin typeface="TT Fors"/>
                <a:ea typeface="TT Fors"/>
                <a:cs typeface="TT Fors"/>
                <a:sym typeface="TT Fors"/>
              </a:rPr>
              <a:t>We hired the iFlair team to develop a complex site design, to be developed entirely from scratch. All of the code was bespoke and there were a number of complex requirements, including complex SEO considerations, integrations, loading time criteria, different content to be displayed on different devices, and more. The design also changed a little throughout the project in response to their feedback...... </a:t>
            </a:r>
            <a:r>
              <a:rPr lang="en-US" sz="1700" u="sng">
                <a:solidFill>
                  <a:srgbClr val="FFFFFF"/>
                </a:solidFill>
                <a:latin typeface="TT Fors"/>
                <a:ea typeface="TT Fors"/>
                <a:cs typeface="TT Fors"/>
                <a:sym typeface="TT Fors"/>
                <a:hlinkClick r:id="rId12" tooltip="https://g.co/kgs/WZLW1dm"/>
              </a:rPr>
              <a:t>more</a:t>
            </a:r>
            <a:r>
              <a:rPr lang="en-US" sz="1700">
                <a:solidFill>
                  <a:srgbClr val="FFFFFF"/>
                </a:solidFill>
                <a:latin typeface="TT Fors"/>
                <a:ea typeface="TT Fors"/>
                <a:cs typeface="TT Fors"/>
                <a:sym typeface="TT Fors"/>
              </a:rPr>
              <a:t>.</a:t>
            </a:r>
          </a:p>
        </p:txBody>
      </p:sp>
      <p:grpSp>
        <p:nvGrpSpPr>
          <p:cNvPr name="Group 30" id="30"/>
          <p:cNvGrpSpPr/>
          <p:nvPr/>
        </p:nvGrpSpPr>
        <p:grpSpPr>
          <a:xfrm rot="0">
            <a:off x="6349984" y="2609950"/>
            <a:ext cx="1816552" cy="645130"/>
            <a:chOff x="0" y="0"/>
            <a:chExt cx="2422070" cy="860174"/>
          </a:xfrm>
        </p:grpSpPr>
        <p:grpSp>
          <p:nvGrpSpPr>
            <p:cNvPr name="Group 31" id="31"/>
            <p:cNvGrpSpPr/>
            <p:nvPr/>
          </p:nvGrpSpPr>
          <p:grpSpPr>
            <a:xfrm rot="0">
              <a:off x="0" y="0"/>
              <a:ext cx="2422070" cy="860174"/>
              <a:chOff x="0" y="0"/>
              <a:chExt cx="400154" cy="142111"/>
            </a:xfrm>
          </p:grpSpPr>
          <p:sp>
            <p:nvSpPr>
              <p:cNvPr name="Freeform 32" id="32"/>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3" id="33"/>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4" id="34"/>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3"/>
              <a:stretch>
                <a:fillRect l="0" t="0" r="0" b="0"/>
              </a:stretch>
            </a:blipFill>
          </p:spPr>
        </p:sp>
      </p:grpSp>
      <p:grpSp>
        <p:nvGrpSpPr>
          <p:cNvPr name="Group 35" id="35"/>
          <p:cNvGrpSpPr/>
          <p:nvPr/>
        </p:nvGrpSpPr>
        <p:grpSpPr>
          <a:xfrm rot="0">
            <a:off x="14454070" y="2609950"/>
            <a:ext cx="1816552" cy="645130"/>
            <a:chOff x="0" y="0"/>
            <a:chExt cx="2422070" cy="860174"/>
          </a:xfrm>
        </p:grpSpPr>
        <p:grpSp>
          <p:nvGrpSpPr>
            <p:cNvPr name="Group 36" id="36"/>
            <p:cNvGrpSpPr/>
            <p:nvPr/>
          </p:nvGrpSpPr>
          <p:grpSpPr>
            <a:xfrm rot="0">
              <a:off x="0" y="0"/>
              <a:ext cx="2422070" cy="860174"/>
              <a:chOff x="0" y="0"/>
              <a:chExt cx="400154" cy="142111"/>
            </a:xfrm>
          </p:grpSpPr>
          <p:sp>
            <p:nvSpPr>
              <p:cNvPr name="Freeform 37" id="37"/>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8" id="38"/>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9" id="39"/>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3"/>
              <a:stretch>
                <a:fillRect l="0" t="0" r="0" b="0"/>
              </a:stretch>
            </a:blipFill>
          </p:spPr>
        </p:sp>
      </p:grpSp>
    </p:spTree>
  </p:cSld>
  <p:clrMapOvr>
    <a:masterClrMapping/>
  </p:clrMapOvr>
  <p:transition spd="slow">
    <p:push dir="u"/>
  </p:transition>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042529" y="2051905"/>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0800000">
            <a:off x="1771610"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7" id="7"/>
          <p:cNvSpPr/>
          <p:nvPr/>
        </p:nvSpPr>
        <p:spPr>
          <a:xfrm flipH="false" flipV="false" rot="0">
            <a:off x="7451921"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8" id="8"/>
          <p:cNvSpPr/>
          <p:nvPr/>
        </p:nvSpPr>
        <p:spPr>
          <a:xfrm flipH="false" flipV="false" rot="0">
            <a:off x="9420145" y="2034317"/>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10800000">
            <a:off x="10112121"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10" id="10"/>
          <p:cNvSpPr/>
          <p:nvPr/>
        </p:nvSpPr>
        <p:spPr>
          <a:xfrm flipH="false" flipV="false" rot="0">
            <a:off x="15792432"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grpSp>
        <p:nvGrpSpPr>
          <p:cNvPr name="Group 11" id="11"/>
          <p:cNvGrpSpPr/>
          <p:nvPr/>
        </p:nvGrpSpPr>
        <p:grpSpPr>
          <a:xfrm rot="0">
            <a:off x="15529677" y="2595677"/>
            <a:ext cx="1075607" cy="645130"/>
            <a:chOff x="0" y="0"/>
            <a:chExt cx="236937" cy="142111"/>
          </a:xfrm>
        </p:grpSpPr>
        <p:sp>
          <p:nvSpPr>
            <p:cNvPr name="Freeform 12" id="12"/>
            <p:cNvSpPr/>
            <p:nvPr/>
          </p:nvSpPr>
          <p:spPr>
            <a:xfrm flipH="false" flipV="false" rot="0">
              <a:off x="0" y="0"/>
              <a:ext cx="236937" cy="142111"/>
            </a:xfrm>
            <a:custGeom>
              <a:avLst/>
              <a:gdLst/>
              <a:ahLst/>
              <a:cxnLst/>
              <a:rect r="r" b="b" t="t" l="l"/>
              <a:pathLst>
                <a:path h="142111" w="236937">
                  <a:moveTo>
                    <a:pt x="71055" y="0"/>
                  </a:moveTo>
                  <a:lnTo>
                    <a:pt x="165882" y="0"/>
                  </a:lnTo>
                  <a:cubicBezTo>
                    <a:pt x="184727" y="0"/>
                    <a:pt x="202800" y="7486"/>
                    <a:pt x="216126" y="20812"/>
                  </a:cubicBezTo>
                  <a:cubicBezTo>
                    <a:pt x="229451" y="34137"/>
                    <a:pt x="236937" y="52210"/>
                    <a:pt x="236937" y="71055"/>
                  </a:cubicBezTo>
                  <a:lnTo>
                    <a:pt x="236937" y="71055"/>
                  </a:lnTo>
                  <a:cubicBezTo>
                    <a:pt x="236937" y="110298"/>
                    <a:pt x="205125" y="142111"/>
                    <a:pt x="165882"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13" id="13"/>
            <p:cNvSpPr txBox="true"/>
            <p:nvPr/>
          </p:nvSpPr>
          <p:spPr>
            <a:xfrm>
              <a:off x="0" y="9525"/>
              <a:ext cx="236937" cy="132586"/>
            </a:xfrm>
            <a:prstGeom prst="rect">
              <a:avLst/>
            </a:prstGeom>
          </p:spPr>
          <p:txBody>
            <a:bodyPr anchor="ctr" rtlCol="false" tIns="60738" lIns="60738" bIns="60738" rIns="60738"/>
            <a:lstStyle/>
            <a:p>
              <a:pPr algn="ctr">
                <a:lnSpc>
                  <a:spcPts val="2200"/>
                </a:lnSpc>
              </a:pPr>
            </a:p>
          </p:txBody>
        </p:sp>
      </p:grpSp>
      <p:grpSp>
        <p:nvGrpSpPr>
          <p:cNvPr name="Group 14" id="14"/>
          <p:cNvGrpSpPr/>
          <p:nvPr/>
        </p:nvGrpSpPr>
        <p:grpSpPr>
          <a:xfrm rot="0">
            <a:off x="6351187" y="2609950"/>
            <a:ext cx="1816552" cy="645130"/>
            <a:chOff x="0" y="0"/>
            <a:chExt cx="2422070" cy="860174"/>
          </a:xfrm>
        </p:grpSpPr>
        <p:grpSp>
          <p:nvGrpSpPr>
            <p:cNvPr name="Group 15" id="15"/>
            <p:cNvGrpSpPr/>
            <p:nvPr/>
          </p:nvGrpSpPr>
          <p:grpSpPr>
            <a:xfrm rot="0">
              <a:off x="0" y="0"/>
              <a:ext cx="2422070" cy="860174"/>
              <a:chOff x="0" y="0"/>
              <a:chExt cx="400154" cy="142111"/>
            </a:xfrm>
          </p:grpSpPr>
          <p:sp>
            <p:nvSpPr>
              <p:cNvPr name="Freeform 16" id="16"/>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17" id="17"/>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18" id="18"/>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0"/>
              <a:stretch>
                <a:fillRect l="0" t="0" r="0" b="0"/>
              </a:stretch>
            </a:blipFill>
          </p:spPr>
        </p:sp>
      </p:grpSp>
      <p:sp>
        <p:nvSpPr>
          <p:cNvPr name="Freeform 19" id="19"/>
          <p:cNvSpPr/>
          <p:nvPr/>
        </p:nvSpPr>
        <p:spPr>
          <a:xfrm flipH="false" flipV="false" rot="0">
            <a:off x="15803831" y="2733028"/>
            <a:ext cx="527299" cy="370428"/>
          </a:xfrm>
          <a:custGeom>
            <a:avLst/>
            <a:gdLst/>
            <a:ahLst/>
            <a:cxnLst/>
            <a:rect r="r" b="b" t="t" l="l"/>
            <a:pathLst>
              <a:path h="370428" w="527299">
                <a:moveTo>
                  <a:pt x="0" y="0"/>
                </a:moveTo>
                <a:lnTo>
                  <a:pt x="527299" y="0"/>
                </a:lnTo>
                <a:lnTo>
                  <a:pt x="527299" y="370428"/>
                </a:lnTo>
                <a:lnTo>
                  <a:pt x="0" y="37042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0" id="20"/>
          <p:cNvSpPr txBox="true"/>
          <p:nvPr/>
        </p:nvSpPr>
        <p:spPr>
          <a:xfrm rot="0">
            <a:off x="738692"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sp>
        <p:nvSpPr>
          <p:cNvPr name="TextBox 21" id="21"/>
          <p:cNvSpPr txBox="true"/>
          <p:nvPr/>
        </p:nvSpPr>
        <p:spPr>
          <a:xfrm rot="0">
            <a:off x="1448615" y="2733775"/>
            <a:ext cx="2288783"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Timothy Chiu</a:t>
            </a:r>
          </a:p>
        </p:txBody>
      </p:sp>
      <p:sp>
        <p:nvSpPr>
          <p:cNvPr name="TextBox 22" id="22"/>
          <p:cNvSpPr txBox="true"/>
          <p:nvPr/>
        </p:nvSpPr>
        <p:spPr>
          <a:xfrm rot="0">
            <a:off x="1474566" y="7053780"/>
            <a:ext cx="1673371"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FFFFF"/>
                </a:solidFill>
                <a:latin typeface="TT Fors"/>
                <a:ea typeface="TT Fors"/>
                <a:cs typeface="TT Fors"/>
                <a:sym typeface="TT Fors"/>
              </a:rPr>
              <a:t>United States</a:t>
            </a:r>
          </a:p>
        </p:txBody>
      </p:sp>
      <p:sp>
        <p:nvSpPr>
          <p:cNvPr name="TextBox 23" id="23"/>
          <p:cNvSpPr txBox="true"/>
          <p:nvPr/>
        </p:nvSpPr>
        <p:spPr>
          <a:xfrm rot="0">
            <a:off x="1469033" y="6688170"/>
            <a:ext cx="3153780"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FFFFF"/>
                </a:solidFill>
                <a:latin typeface="TT Fors"/>
                <a:ea typeface="TT Fors"/>
                <a:cs typeface="TT Fors"/>
                <a:sym typeface="TT Fors"/>
              </a:rPr>
              <a:t>Youphrates</a:t>
            </a:r>
          </a:p>
        </p:txBody>
      </p:sp>
      <p:sp>
        <p:nvSpPr>
          <p:cNvPr name="TextBox 24" id="24"/>
          <p:cNvSpPr txBox="true"/>
          <p:nvPr/>
        </p:nvSpPr>
        <p:spPr>
          <a:xfrm rot="0">
            <a:off x="1469033" y="7843446"/>
            <a:ext cx="3539210"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FFFFF"/>
                </a:solidFill>
                <a:latin typeface="TT Fors"/>
                <a:ea typeface="TT Fors"/>
                <a:cs typeface="TT Fors"/>
                <a:sym typeface="TT Fors"/>
              </a:rPr>
              <a:t>Native App</a:t>
            </a:r>
          </a:p>
        </p:txBody>
      </p:sp>
      <p:sp>
        <p:nvSpPr>
          <p:cNvPr name="TextBox 25" id="25"/>
          <p:cNvSpPr txBox="true"/>
          <p:nvPr/>
        </p:nvSpPr>
        <p:spPr>
          <a:xfrm rot="0">
            <a:off x="1489451" y="8637961"/>
            <a:ext cx="5720133" cy="229870"/>
          </a:xfrm>
          <a:prstGeom prst="rect">
            <a:avLst/>
          </a:prstGeom>
        </p:spPr>
        <p:txBody>
          <a:bodyPr anchor="t" rtlCol="false" tIns="0" lIns="0" bIns="0" rIns="0">
            <a:spAutoFit/>
          </a:bodyPr>
          <a:lstStyle/>
          <a:p>
            <a:pPr algn="l" marL="0" indent="0" lvl="0">
              <a:lnSpc>
                <a:spcPts val="1759"/>
              </a:lnSpc>
              <a:spcBef>
                <a:spcPct val="0"/>
              </a:spcBef>
            </a:pPr>
            <a:r>
              <a:rPr lang="en-US" sz="1599" u="sng">
                <a:solidFill>
                  <a:srgbClr val="FEFEFE"/>
                </a:solidFill>
                <a:latin typeface="TT Fors"/>
                <a:ea typeface="TT Fors"/>
                <a:cs typeface="TT Fors"/>
                <a:sym typeface="TT Fors"/>
                <a:hlinkClick r:id="rId13" tooltip="https://www.iflair.com/portfolio_page/youphrates/"/>
              </a:rPr>
              <a:t>https://www.iflair.com/portfolio_page/youphrates/</a:t>
            </a:r>
          </a:p>
        </p:txBody>
      </p:sp>
      <p:sp>
        <p:nvSpPr>
          <p:cNvPr name="TextBox 26" id="26"/>
          <p:cNvSpPr txBox="true"/>
          <p:nvPr/>
        </p:nvSpPr>
        <p:spPr>
          <a:xfrm rot="0">
            <a:off x="1489451" y="8304586"/>
            <a:ext cx="1658486"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0E07F"/>
                </a:solidFill>
                <a:latin typeface="TT Fors Bold"/>
                <a:ea typeface="TT Fors Bold"/>
                <a:cs typeface="TT Fors Bold"/>
                <a:sym typeface="TT Fors Bold"/>
              </a:rPr>
              <a:t>URL:</a:t>
            </a:r>
          </a:p>
        </p:txBody>
      </p:sp>
      <p:sp>
        <p:nvSpPr>
          <p:cNvPr name="TextBox 27" id="27"/>
          <p:cNvSpPr txBox="true"/>
          <p:nvPr/>
        </p:nvSpPr>
        <p:spPr>
          <a:xfrm rot="0">
            <a:off x="1469033" y="6312956"/>
            <a:ext cx="1266559"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0E07F"/>
                </a:solidFill>
                <a:latin typeface="TT Fors"/>
                <a:ea typeface="TT Fors"/>
                <a:cs typeface="TT Fors"/>
                <a:sym typeface="TT Fors"/>
              </a:rPr>
              <a:t>Company</a:t>
            </a:r>
          </a:p>
        </p:txBody>
      </p:sp>
      <p:sp>
        <p:nvSpPr>
          <p:cNvPr name="TextBox 28" id="28"/>
          <p:cNvSpPr txBox="true"/>
          <p:nvPr/>
        </p:nvSpPr>
        <p:spPr>
          <a:xfrm rot="0">
            <a:off x="1469033" y="7504491"/>
            <a:ext cx="1382708"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0E07F"/>
                </a:solidFill>
                <a:latin typeface="TT Fors"/>
                <a:ea typeface="TT Fors"/>
                <a:cs typeface="TT Fors"/>
                <a:sym typeface="TT Fors"/>
              </a:rPr>
              <a:t>Technology </a:t>
            </a:r>
          </a:p>
        </p:txBody>
      </p:sp>
      <p:sp>
        <p:nvSpPr>
          <p:cNvPr name="TextBox 29" id="29"/>
          <p:cNvSpPr txBox="true"/>
          <p:nvPr/>
        </p:nvSpPr>
        <p:spPr>
          <a:xfrm rot="0">
            <a:off x="1448615" y="3415275"/>
            <a:ext cx="6698707" cy="2651760"/>
          </a:xfrm>
          <a:prstGeom prst="rect">
            <a:avLst/>
          </a:prstGeom>
        </p:spPr>
        <p:txBody>
          <a:bodyPr anchor="t" rtlCol="false" tIns="0" lIns="0" bIns="0" rIns="0">
            <a:spAutoFit/>
          </a:bodyPr>
          <a:lstStyle/>
          <a:p>
            <a:pPr algn="just" marL="0" indent="0" lvl="0">
              <a:lnSpc>
                <a:spcPts val="2639"/>
              </a:lnSpc>
            </a:pPr>
            <a:r>
              <a:rPr lang="en-US" sz="1599">
                <a:solidFill>
                  <a:srgbClr val="FFFFFF"/>
                </a:solidFill>
                <a:latin typeface="TT Fors"/>
                <a:ea typeface="TT Fors"/>
                <a:cs typeface="TT Fors"/>
                <a:sym typeface="TT Fors"/>
              </a:rPr>
              <a:t>Want to give my appreciation to team at iFlair who are helping me. They help me prepare a mobile service platform that I will be using to help the small size food serving businesses. iFlair has develop the tools that help me thrive and survive this intensive competition. Long story short, they are a group of dedicated and reliable engineers who help you through the development process details by details, So if you need someone to make you a mobile app or website, I highly recommend them.</a:t>
            </a:r>
          </a:p>
        </p:txBody>
      </p:sp>
      <p:sp>
        <p:nvSpPr>
          <p:cNvPr name="TextBox 30" id="30"/>
          <p:cNvSpPr txBox="true"/>
          <p:nvPr/>
        </p:nvSpPr>
        <p:spPr>
          <a:xfrm rot="0">
            <a:off x="9789126" y="2733775"/>
            <a:ext cx="2362007"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Steve Rushton</a:t>
            </a:r>
          </a:p>
        </p:txBody>
      </p:sp>
      <p:sp>
        <p:nvSpPr>
          <p:cNvPr name="TextBox 31" id="31"/>
          <p:cNvSpPr txBox="true"/>
          <p:nvPr/>
        </p:nvSpPr>
        <p:spPr>
          <a:xfrm rot="0">
            <a:off x="9815077" y="6951690"/>
            <a:ext cx="1673371"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FFFFF"/>
                </a:solidFill>
                <a:latin typeface="TT Fors"/>
                <a:ea typeface="TT Fors"/>
                <a:cs typeface="TT Fors"/>
                <a:sym typeface="TT Fors"/>
              </a:rPr>
              <a:t>United Kingdom</a:t>
            </a:r>
          </a:p>
        </p:txBody>
      </p:sp>
      <p:sp>
        <p:nvSpPr>
          <p:cNvPr name="TextBox 32" id="32"/>
          <p:cNvSpPr txBox="true"/>
          <p:nvPr/>
        </p:nvSpPr>
        <p:spPr>
          <a:xfrm rot="0">
            <a:off x="9809544" y="6614159"/>
            <a:ext cx="3153780"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FFFFF"/>
                </a:solidFill>
                <a:latin typeface="TT Fors"/>
                <a:ea typeface="TT Fors"/>
                <a:cs typeface="TT Fors"/>
                <a:sym typeface="TT Fors"/>
              </a:rPr>
              <a:t>Travel Marketing System Ltd.</a:t>
            </a:r>
          </a:p>
        </p:txBody>
      </p:sp>
      <p:sp>
        <p:nvSpPr>
          <p:cNvPr name="TextBox 33" id="33"/>
          <p:cNvSpPr txBox="true"/>
          <p:nvPr/>
        </p:nvSpPr>
        <p:spPr>
          <a:xfrm rot="0">
            <a:off x="9809544" y="7620980"/>
            <a:ext cx="3861488"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FFFFF"/>
                </a:solidFill>
                <a:latin typeface="TT Fors"/>
                <a:ea typeface="TT Fors"/>
                <a:cs typeface="TT Fors"/>
                <a:sym typeface="TT Fors"/>
              </a:rPr>
              <a:t>Saas, Laravel, WordPress  </a:t>
            </a:r>
          </a:p>
        </p:txBody>
      </p:sp>
      <p:sp>
        <p:nvSpPr>
          <p:cNvPr name="TextBox 34" id="34"/>
          <p:cNvSpPr txBox="true"/>
          <p:nvPr/>
        </p:nvSpPr>
        <p:spPr>
          <a:xfrm rot="0">
            <a:off x="9829962" y="8289000"/>
            <a:ext cx="5720133" cy="668020"/>
          </a:xfrm>
          <a:prstGeom prst="rect">
            <a:avLst/>
          </a:prstGeom>
        </p:spPr>
        <p:txBody>
          <a:bodyPr anchor="t" rtlCol="false" tIns="0" lIns="0" bIns="0" rIns="0">
            <a:spAutoFit/>
          </a:bodyPr>
          <a:lstStyle/>
          <a:p>
            <a:pPr algn="l" marL="0" indent="0" lvl="0">
              <a:lnSpc>
                <a:spcPts val="1759"/>
              </a:lnSpc>
              <a:spcBef>
                <a:spcPct val="0"/>
              </a:spcBef>
            </a:pPr>
            <a:r>
              <a:rPr lang="en-US" sz="1599" u="sng">
                <a:solidFill>
                  <a:srgbClr val="FEFEFE"/>
                </a:solidFill>
                <a:latin typeface="TT Fors"/>
                <a:ea typeface="TT Fors"/>
                <a:cs typeface="TT Fors"/>
                <a:sym typeface="TT Fors"/>
                <a:hlinkClick r:id="rId14" tooltip="https://www.iflair.com/portfolio_page/net-effect/"/>
              </a:rPr>
              <a:t>https://www.iflair.com/portfolio_page/net-effect/</a:t>
            </a:r>
          </a:p>
          <a:p>
            <a:pPr algn="l" marL="0" indent="0" lvl="0">
              <a:lnSpc>
                <a:spcPts val="1759"/>
              </a:lnSpc>
              <a:spcBef>
                <a:spcPct val="0"/>
              </a:spcBef>
            </a:pPr>
          </a:p>
          <a:p>
            <a:pPr algn="l" marL="0" indent="0" lvl="0">
              <a:lnSpc>
                <a:spcPts val="1759"/>
              </a:lnSpc>
              <a:spcBef>
                <a:spcPct val="0"/>
              </a:spcBef>
            </a:pPr>
            <a:r>
              <a:rPr lang="en-US" sz="1599" u="sng">
                <a:solidFill>
                  <a:srgbClr val="FEFEFE"/>
                </a:solidFill>
                <a:latin typeface="TT Fors"/>
                <a:ea typeface="TT Fors"/>
                <a:cs typeface="TT Fors"/>
                <a:sym typeface="TT Fors"/>
              </a:rPr>
              <a:t>https://www.travelmarketingsystems.com/</a:t>
            </a:r>
          </a:p>
        </p:txBody>
      </p:sp>
      <p:sp>
        <p:nvSpPr>
          <p:cNvPr name="TextBox 35" id="35"/>
          <p:cNvSpPr txBox="true"/>
          <p:nvPr/>
        </p:nvSpPr>
        <p:spPr>
          <a:xfrm rot="0">
            <a:off x="9829962" y="8050875"/>
            <a:ext cx="1658486"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0E07F"/>
                </a:solidFill>
                <a:latin typeface="TT Fors Bold"/>
                <a:ea typeface="TT Fors Bold"/>
                <a:cs typeface="TT Fors Bold"/>
                <a:sym typeface="TT Fors Bold"/>
              </a:rPr>
              <a:t>URL:</a:t>
            </a:r>
          </a:p>
        </p:txBody>
      </p:sp>
      <p:sp>
        <p:nvSpPr>
          <p:cNvPr name="TextBox 36" id="36"/>
          <p:cNvSpPr txBox="true"/>
          <p:nvPr/>
        </p:nvSpPr>
        <p:spPr>
          <a:xfrm rot="0">
            <a:off x="9809544" y="6281832"/>
            <a:ext cx="1266559"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0E07F"/>
                </a:solidFill>
                <a:latin typeface="TT Fors"/>
                <a:ea typeface="TT Fors"/>
                <a:cs typeface="TT Fors"/>
                <a:sym typeface="TT Fors"/>
              </a:rPr>
              <a:t>Company</a:t>
            </a:r>
          </a:p>
        </p:txBody>
      </p:sp>
      <p:sp>
        <p:nvSpPr>
          <p:cNvPr name="TextBox 37" id="37"/>
          <p:cNvSpPr txBox="true"/>
          <p:nvPr/>
        </p:nvSpPr>
        <p:spPr>
          <a:xfrm rot="0">
            <a:off x="9809544" y="7381585"/>
            <a:ext cx="1382708" cy="229870"/>
          </a:xfrm>
          <a:prstGeom prst="rect">
            <a:avLst/>
          </a:prstGeom>
        </p:spPr>
        <p:txBody>
          <a:bodyPr anchor="t" rtlCol="false" tIns="0" lIns="0" bIns="0" rIns="0">
            <a:spAutoFit/>
          </a:bodyPr>
          <a:lstStyle/>
          <a:p>
            <a:pPr algn="l" marL="0" indent="0" lvl="0">
              <a:lnSpc>
                <a:spcPts val="1759"/>
              </a:lnSpc>
              <a:spcBef>
                <a:spcPct val="0"/>
              </a:spcBef>
            </a:pPr>
            <a:r>
              <a:rPr lang="en-US" sz="1599">
                <a:solidFill>
                  <a:srgbClr val="F0E07F"/>
                </a:solidFill>
                <a:latin typeface="TT Fors"/>
                <a:ea typeface="TT Fors"/>
                <a:cs typeface="TT Fors"/>
                <a:sym typeface="TT Fors"/>
              </a:rPr>
              <a:t>Technology </a:t>
            </a:r>
          </a:p>
        </p:txBody>
      </p:sp>
      <p:sp>
        <p:nvSpPr>
          <p:cNvPr name="TextBox 38" id="38"/>
          <p:cNvSpPr txBox="true"/>
          <p:nvPr/>
        </p:nvSpPr>
        <p:spPr>
          <a:xfrm rot="0">
            <a:off x="9809544" y="3415275"/>
            <a:ext cx="7083634" cy="2651760"/>
          </a:xfrm>
          <a:prstGeom prst="rect">
            <a:avLst/>
          </a:prstGeom>
        </p:spPr>
        <p:txBody>
          <a:bodyPr anchor="t" rtlCol="false" tIns="0" lIns="0" bIns="0" rIns="0">
            <a:spAutoFit/>
          </a:bodyPr>
          <a:lstStyle/>
          <a:p>
            <a:pPr algn="just" marL="0" indent="0" lvl="0">
              <a:lnSpc>
                <a:spcPts val="2639"/>
              </a:lnSpc>
            </a:pPr>
            <a:r>
              <a:rPr lang="en-US" sz="1599">
                <a:solidFill>
                  <a:srgbClr val="FFFFFF"/>
                </a:solidFill>
                <a:latin typeface="TT Fors"/>
                <a:ea typeface="TT Fors"/>
                <a:cs typeface="TT Fors"/>
                <a:sym typeface="TT Fors"/>
              </a:rPr>
              <a:t>We have been working with iFlair almost six years. We were looking to outsource our project to someone who can grow up with us and maintain a healthy business relation throughout the long term, and yes we got the iFlair for our ambitious project: TMS. They are incredibly hard working and yes, they did a Skype call every day for a single update. That exactly we want from a company who can work very closely to meet our requirements. Their positive attitude for a single task would give me more  enthusiasm towards my project.</a:t>
            </a:r>
          </a:p>
        </p:txBody>
      </p:sp>
    </p:spTree>
  </p:cSld>
  <p:clrMapOvr>
    <a:masterClrMapping/>
  </p:clrMapOvr>
  <p:transition spd="slow">
    <p:push dir="u"/>
  </p:transition>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382205" y="2065110"/>
            <a:ext cx="7593310" cy="6962887"/>
          </a:xfrm>
          <a:custGeom>
            <a:avLst/>
            <a:gdLst/>
            <a:ahLst/>
            <a:cxnLst/>
            <a:rect r="r" b="b" t="t" l="l"/>
            <a:pathLst>
              <a:path h="6962887" w="7593310">
                <a:moveTo>
                  <a:pt x="0" y="0"/>
                </a:moveTo>
                <a:lnTo>
                  <a:pt x="7593310" y="0"/>
                </a:lnTo>
                <a:lnTo>
                  <a:pt x="7593310" y="6962887"/>
                </a:lnTo>
                <a:lnTo>
                  <a:pt x="0" y="69628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9665619" y="5904322"/>
            <a:ext cx="1266559"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Company</a:t>
            </a:r>
          </a:p>
        </p:txBody>
      </p:sp>
      <p:sp>
        <p:nvSpPr>
          <p:cNvPr name="TextBox 6" id="6"/>
          <p:cNvSpPr txBox="true"/>
          <p:nvPr/>
        </p:nvSpPr>
        <p:spPr>
          <a:xfrm rot="0">
            <a:off x="9637044" y="3489088"/>
            <a:ext cx="6762704" cy="2076450"/>
          </a:xfrm>
          <a:prstGeom prst="rect">
            <a:avLst/>
          </a:prstGeom>
        </p:spPr>
        <p:txBody>
          <a:bodyPr anchor="t" rtlCol="false" tIns="0" lIns="0" bIns="0" rIns="0">
            <a:spAutoFit/>
          </a:bodyPr>
          <a:lstStyle/>
          <a:p>
            <a:pPr algn="l" marL="0" indent="0" lvl="0">
              <a:lnSpc>
                <a:spcPts val="3300"/>
              </a:lnSpc>
            </a:pPr>
            <a:r>
              <a:rPr lang="en-US" sz="2000">
                <a:solidFill>
                  <a:srgbClr val="F0F0F0"/>
                </a:solidFill>
                <a:latin typeface="TT Fors"/>
                <a:ea typeface="TT Fors"/>
                <a:cs typeface="TT Fors"/>
                <a:sym typeface="TT Fors"/>
              </a:rPr>
              <a:t>The client and their customers are consistently satisfied with iFlair's results-driven deliverables. The team strictly adheres to the project's timelines, and internal stakeholders are particularly impressed with the vendor's development efficiency and project management skills.</a:t>
            </a:r>
          </a:p>
        </p:txBody>
      </p:sp>
      <p:sp>
        <p:nvSpPr>
          <p:cNvPr name="Freeform 7" id="7"/>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8"/>
            <a:stretch>
              <a:fillRect l="0" t="0" r="0" b="0"/>
            </a:stretch>
          </a:blipFill>
        </p:spPr>
      </p:sp>
      <p:sp>
        <p:nvSpPr>
          <p:cNvPr name="TextBox 8" id="8"/>
          <p:cNvSpPr txBox="true"/>
          <p:nvPr/>
        </p:nvSpPr>
        <p:spPr>
          <a:xfrm rot="0">
            <a:off x="976817"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sp>
        <p:nvSpPr>
          <p:cNvPr name="Freeform 9" id="9"/>
          <p:cNvSpPr/>
          <p:nvPr/>
        </p:nvSpPr>
        <p:spPr>
          <a:xfrm flipH="false" flipV="false" rot="0">
            <a:off x="1312485" y="2065110"/>
            <a:ext cx="7593310" cy="6962887"/>
          </a:xfrm>
          <a:custGeom>
            <a:avLst/>
            <a:gdLst/>
            <a:ahLst/>
            <a:cxnLst/>
            <a:rect r="r" b="b" t="t" l="l"/>
            <a:pathLst>
              <a:path h="6962887" w="7593310">
                <a:moveTo>
                  <a:pt x="0" y="0"/>
                </a:moveTo>
                <a:lnTo>
                  <a:pt x="7593310" y="0"/>
                </a:lnTo>
                <a:lnTo>
                  <a:pt x="7593310" y="6962887"/>
                </a:lnTo>
                <a:lnTo>
                  <a:pt x="0" y="69628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10800000">
            <a:off x="1993940"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11" id="11"/>
          <p:cNvSpPr/>
          <p:nvPr/>
        </p:nvSpPr>
        <p:spPr>
          <a:xfrm flipH="false" flipV="false" rot="-10800000">
            <a:off x="10063661"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12" id="12"/>
          <p:cNvSpPr/>
          <p:nvPr/>
        </p:nvSpPr>
        <p:spPr>
          <a:xfrm flipH="false" flipV="false" rot="0">
            <a:off x="7485083" y="8739653"/>
            <a:ext cx="715819" cy="538587"/>
          </a:xfrm>
          <a:custGeom>
            <a:avLst/>
            <a:gdLst/>
            <a:ahLst/>
            <a:cxnLst/>
            <a:rect r="r" b="b" t="t" l="l"/>
            <a:pathLst>
              <a:path h="538587" w="715819">
                <a:moveTo>
                  <a:pt x="0" y="0"/>
                </a:moveTo>
                <a:lnTo>
                  <a:pt x="715818" y="0"/>
                </a:lnTo>
                <a:lnTo>
                  <a:pt x="715818" y="538587"/>
                </a:lnTo>
                <a:lnTo>
                  <a:pt x="0" y="538587"/>
                </a:lnTo>
                <a:lnTo>
                  <a:pt x="0" y="0"/>
                </a:lnTo>
                <a:close/>
              </a:path>
            </a:pathLst>
          </a:custGeom>
          <a:blipFill>
            <a:blip r:embed="rId9"/>
            <a:stretch>
              <a:fillRect l="0" t="0" r="0" b="0"/>
            </a:stretch>
          </a:blipFill>
        </p:spPr>
      </p:sp>
      <p:sp>
        <p:nvSpPr>
          <p:cNvPr name="Freeform 13" id="13"/>
          <p:cNvSpPr/>
          <p:nvPr/>
        </p:nvSpPr>
        <p:spPr>
          <a:xfrm flipH="false" flipV="false" rot="0">
            <a:off x="15554803" y="8739653"/>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14" id="14"/>
          <p:cNvSpPr txBox="true"/>
          <p:nvPr/>
        </p:nvSpPr>
        <p:spPr>
          <a:xfrm rot="0">
            <a:off x="1645860" y="2728609"/>
            <a:ext cx="1825686"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Paul Duan</a:t>
            </a:r>
          </a:p>
        </p:txBody>
      </p:sp>
      <p:sp>
        <p:nvSpPr>
          <p:cNvPr name="TextBox 15" id="15"/>
          <p:cNvSpPr txBox="true"/>
          <p:nvPr/>
        </p:nvSpPr>
        <p:spPr>
          <a:xfrm rot="0">
            <a:off x="1651393" y="5677409"/>
            <a:ext cx="1673371"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United States</a:t>
            </a:r>
          </a:p>
        </p:txBody>
      </p:sp>
      <p:sp>
        <p:nvSpPr>
          <p:cNvPr name="TextBox 16" id="16"/>
          <p:cNvSpPr txBox="true"/>
          <p:nvPr/>
        </p:nvSpPr>
        <p:spPr>
          <a:xfrm rot="0">
            <a:off x="1645860" y="5263043"/>
            <a:ext cx="2070453"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Nuformcabinetry</a:t>
            </a:r>
          </a:p>
        </p:txBody>
      </p:sp>
      <p:sp>
        <p:nvSpPr>
          <p:cNvPr name="TextBox 17" id="17"/>
          <p:cNvSpPr txBox="true"/>
          <p:nvPr/>
        </p:nvSpPr>
        <p:spPr>
          <a:xfrm rot="0">
            <a:off x="1645860" y="6639999"/>
            <a:ext cx="2070453"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Magento &amp; CRO</a:t>
            </a:r>
          </a:p>
        </p:txBody>
      </p:sp>
      <p:sp>
        <p:nvSpPr>
          <p:cNvPr name="TextBox 18" id="18"/>
          <p:cNvSpPr txBox="true"/>
          <p:nvPr/>
        </p:nvSpPr>
        <p:spPr>
          <a:xfrm rot="0">
            <a:off x="1666277" y="7446449"/>
            <a:ext cx="5720133" cy="844550"/>
          </a:xfrm>
          <a:prstGeom prst="rect">
            <a:avLst/>
          </a:prstGeom>
        </p:spPr>
        <p:txBody>
          <a:bodyPr anchor="t" rtlCol="false" tIns="0" lIns="0" bIns="0" rIns="0">
            <a:spAutoFit/>
          </a:bodyPr>
          <a:lstStyle/>
          <a:p>
            <a:pPr algn="l" marL="0" indent="0" lvl="0">
              <a:lnSpc>
                <a:spcPts val="2200"/>
              </a:lnSpc>
              <a:spcBef>
                <a:spcPct val="0"/>
              </a:spcBef>
            </a:pPr>
            <a:r>
              <a:rPr lang="en-US" sz="2000" u="sng">
                <a:solidFill>
                  <a:srgbClr val="FEFEFE"/>
                </a:solidFill>
                <a:latin typeface="TT Fors"/>
                <a:ea typeface="TT Fors"/>
                <a:cs typeface="TT Fors"/>
                <a:sym typeface="TT Fors"/>
                <a:hlinkClick r:id="rId10" tooltip="https://www.iflair.com/portfolio_page/nuform/"/>
              </a:rPr>
              <a:t>https://www.iflair.com/portfolio_page/nuform/</a:t>
            </a:r>
          </a:p>
          <a:p>
            <a:pPr algn="l" marL="0" indent="0" lvl="0">
              <a:lnSpc>
                <a:spcPts val="2200"/>
              </a:lnSpc>
              <a:spcBef>
                <a:spcPct val="0"/>
              </a:spcBef>
            </a:pPr>
          </a:p>
          <a:p>
            <a:pPr algn="l" marL="0" indent="0" lvl="0">
              <a:lnSpc>
                <a:spcPts val="2200"/>
              </a:lnSpc>
              <a:spcBef>
                <a:spcPct val="0"/>
              </a:spcBef>
            </a:pPr>
            <a:r>
              <a:rPr lang="en-US" sz="2000" u="sng">
                <a:solidFill>
                  <a:srgbClr val="FEFFFA"/>
                </a:solidFill>
                <a:latin typeface="TT Fors"/>
                <a:ea typeface="TT Fors"/>
                <a:cs typeface="TT Fors"/>
                <a:sym typeface="TT Fors"/>
              </a:rPr>
              <a:t>https://nuformcabinetry.com/</a:t>
            </a:r>
          </a:p>
        </p:txBody>
      </p:sp>
      <p:sp>
        <p:nvSpPr>
          <p:cNvPr name="TextBox 19" id="19"/>
          <p:cNvSpPr txBox="true"/>
          <p:nvPr/>
        </p:nvSpPr>
        <p:spPr>
          <a:xfrm rot="0">
            <a:off x="1666277" y="7113074"/>
            <a:ext cx="1954450"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Bold"/>
                <a:ea typeface="TT Fors Bold"/>
                <a:cs typeface="TT Fors Bold"/>
                <a:sym typeface="TT Fors Bold"/>
              </a:rPr>
              <a:t>URL:</a:t>
            </a:r>
          </a:p>
        </p:txBody>
      </p:sp>
      <p:sp>
        <p:nvSpPr>
          <p:cNvPr name="TextBox 20" id="20"/>
          <p:cNvSpPr txBox="true"/>
          <p:nvPr/>
        </p:nvSpPr>
        <p:spPr>
          <a:xfrm rot="0">
            <a:off x="1645860" y="4887829"/>
            <a:ext cx="1266559"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Company</a:t>
            </a:r>
          </a:p>
        </p:txBody>
      </p:sp>
      <p:sp>
        <p:nvSpPr>
          <p:cNvPr name="TextBox 21" id="21"/>
          <p:cNvSpPr txBox="true"/>
          <p:nvPr/>
        </p:nvSpPr>
        <p:spPr>
          <a:xfrm rot="0">
            <a:off x="1645860" y="6217159"/>
            <a:ext cx="1382708"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Technology </a:t>
            </a:r>
          </a:p>
        </p:txBody>
      </p:sp>
      <p:sp>
        <p:nvSpPr>
          <p:cNvPr name="TextBox 22" id="22"/>
          <p:cNvSpPr txBox="true"/>
          <p:nvPr/>
        </p:nvSpPr>
        <p:spPr>
          <a:xfrm rot="0">
            <a:off x="1651393" y="3762355"/>
            <a:ext cx="6296493" cy="784225"/>
          </a:xfrm>
          <a:prstGeom prst="rect">
            <a:avLst/>
          </a:prstGeom>
        </p:spPr>
        <p:txBody>
          <a:bodyPr anchor="t" rtlCol="false" tIns="0" lIns="0" bIns="0" rIns="0">
            <a:spAutoFit/>
          </a:bodyPr>
          <a:lstStyle/>
          <a:p>
            <a:pPr algn="l" marL="0" indent="0" lvl="0">
              <a:lnSpc>
                <a:spcPts val="3200"/>
              </a:lnSpc>
            </a:pPr>
            <a:r>
              <a:rPr lang="en-US" sz="2000">
                <a:solidFill>
                  <a:srgbClr val="F0F0F0"/>
                </a:solidFill>
                <a:latin typeface="TT Fors"/>
                <a:ea typeface="TT Fors"/>
                <a:cs typeface="TT Fors"/>
                <a:sym typeface="TT Fors"/>
              </a:rPr>
              <a:t>Best IT partner I have ever worked with! Excellent response time, customer service and tech know-how!</a:t>
            </a:r>
          </a:p>
        </p:txBody>
      </p:sp>
      <p:sp>
        <p:nvSpPr>
          <p:cNvPr name="TextBox 23" id="23"/>
          <p:cNvSpPr txBox="true"/>
          <p:nvPr/>
        </p:nvSpPr>
        <p:spPr>
          <a:xfrm rot="0">
            <a:off x="9645201" y="2733775"/>
            <a:ext cx="2362007"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Paul Giorgio</a:t>
            </a:r>
          </a:p>
        </p:txBody>
      </p:sp>
      <p:sp>
        <p:nvSpPr>
          <p:cNvPr name="TextBox 24" id="24"/>
          <p:cNvSpPr txBox="true"/>
          <p:nvPr/>
        </p:nvSpPr>
        <p:spPr>
          <a:xfrm rot="0">
            <a:off x="9671152" y="6645146"/>
            <a:ext cx="1673371"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Malta</a:t>
            </a:r>
          </a:p>
        </p:txBody>
      </p:sp>
      <p:sp>
        <p:nvSpPr>
          <p:cNvPr name="TextBox 25" id="25"/>
          <p:cNvSpPr txBox="true"/>
          <p:nvPr/>
        </p:nvSpPr>
        <p:spPr>
          <a:xfrm rot="0">
            <a:off x="9665619" y="6279536"/>
            <a:ext cx="3153780"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The Hive Ltd</a:t>
            </a:r>
          </a:p>
        </p:txBody>
      </p:sp>
      <p:sp>
        <p:nvSpPr>
          <p:cNvPr name="TextBox 26" id="26"/>
          <p:cNvSpPr txBox="true"/>
          <p:nvPr/>
        </p:nvSpPr>
        <p:spPr>
          <a:xfrm rot="0">
            <a:off x="9665619" y="7434812"/>
            <a:ext cx="2362007"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FFFFF"/>
                </a:solidFill>
                <a:latin typeface="TT Fors"/>
                <a:ea typeface="TT Fors"/>
                <a:cs typeface="TT Fors"/>
                <a:sym typeface="TT Fors"/>
              </a:rPr>
              <a:t>WordPress</a:t>
            </a:r>
          </a:p>
        </p:txBody>
      </p:sp>
      <p:sp>
        <p:nvSpPr>
          <p:cNvPr name="TextBox 27" id="27"/>
          <p:cNvSpPr txBox="true"/>
          <p:nvPr/>
        </p:nvSpPr>
        <p:spPr>
          <a:xfrm rot="0">
            <a:off x="9686036" y="8229327"/>
            <a:ext cx="6247094" cy="292100"/>
          </a:xfrm>
          <a:prstGeom prst="rect">
            <a:avLst/>
          </a:prstGeom>
        </p:spPr>
        <p:txBody>
          <a:bodyPr anchor="t" rtlCol="false" tIns="0" lIns="0" bIns="0" rIns="0">
            <a:spAutoFit/>
          </a:bodyPr>
          <a:lstStyle/>
          <a:p>
            <a:pPr algn="l" marL="0" indent="0" lvl="0">
              <a:lnSpc>
                <a:spcPts val="2200"/>
              </a:lnSpc>
              <a:spcBef>
                <a:spcPct val="0"/>
              </a:spcBef>
            </a:pPr>
            <a:r>
              <a:rPr lang="en-US" sz="2000" u="sng">
                <a:solidFill>
                  <a:srgbClr val="FEFEFE"/>
                </a:solidFill>
                <a:latin typeface="TT Fors"/>
                <a:ea typeface="TT Fors"/>
                <a:cs typeface="TT Fors"/>
                <a:sym typeface="TT Fors"/>
              </a:rPr>
              <a:t>https://www.hive.com.mt/</a:t>
            </a:r>
          </a:p>
        </p:txBody>
      </p:sp>
      <p:sp>
        <p:nvSpPr>
          <p:cNvPr name="TextBox 28" id="28"/>
          <p:cNvSpPr txBox="true"/>
          <p:nvPr/>
        </p:nvSpPr>
        <p:spPr>
          <a:xfrm rot="0">
            <a:off x="9686036" y="7895952"/>
            <a:ext cx="1658486"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Bold"/>
                <a:ea typeface="TT Fors Bold"/>
                <a:cs typeface="TT Fors Bold"/>
                <a:sym typeface="TT Fors Bold"/>
              </a:rPr>
              <a:t>URL:</a:t>
            </a:r>
          </a:p>
        </p:txBody>
      </p:sp>
      <p:sp>
        <p:nvSpPr>
          <p:cNvPr name="TextBox 29" id="29"/>
          <p:cNvSpPr txBox="true"/>
          <p:nvPr/>
        </p:nvSpPr>
        <p:spPr>
          <a:xfrm rot="0">
            <a:off x="9665619" y="7095857"/>
            <a:ext cx="1382708" cy="292100"/>
          </a:xfrm>
          <a:prstGeom prst="rect">
            <a:avLst/>
          </a:prstGeom>
        </p:spPr>
        <p:txBody>
          <a:bodyPr anchor="t" rtlCol="false" tIns="0" lIns="0" bIns="0" rIns="0">
            <a:spAutoFit/>
          </a:bodyPr>
          <a:lstStyle/>
          <a:p>
            <a:pPr algn="l" marL="0" indent="0" lvl="0">
              <a:lnSpc>
                <a:spcPts val="2200"/>
              </a:lnSpc>
              <a:spcBef>
                <a:spcPct val="0"/>
              </a:spcBef>
            </a:pPr>
            <a:r>
              <a:rPr lang="en-US" sz="2000">
                <a:solidFill>
                  <a:srgbClr val="F0E07F"/>
                </a:solidFill>
                <a:latin typeface="TT Fors"/>
                <a:ea typeface="TT Fors"/>
                <a:cs typeface="TT Fors"/>
                <a:sym typeface="TT Fors"/>
              </a:rPr>
              <a:t>Technology </a:t>
            </a:r>
          </a:p>
        </p:txBody>
      </p:sp>
      <p:grpSp>
        <p:nvGrpSpPr>
          <p:cNvPr name="Group 30" id="30"/>
          <p:cNvGrpSpPr/>
          <p:nvPr/>
        </p:nvGrpSpPr>
        <p:grpSpPr>
          <a:xfrm rot="0">
            <a:off x="6349984" y="2609950"/>
            <a:ext cx="1816552" cy="645130"/>
            <a:chOff x="0" y="0"/>
            <a:chExt cx="2422070" cy="860174"/>
          </a:xfrm>
        </p:grpSpPr>
        <p:grpSp>
          <p:nvGrpSpPr>
            <p:cNvPr name="Group 31" id="31"/>
            <p:cNvGrpSpPr/>
            <p:nvPr/>
          </p:nvGrpSpPr>
          <p:grpSpPr>
            <a:xfrm rot="0">
              <a:off x="0" y="0"/>
              <a:ext cx="2422070" cy="860174"/>
              <a:chOff x="0" y="0"/>
              <a:chExt cx="400154" cy="142111"/>
            </a:xfrm>
          </p:grpSpPr>
          <p:sp>
            <p:nvSpPr>
              <p:cNvPr name="Freeform 32" id="32"/>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3" id="33"/>
              <p:cNvSpPr txBox="true"/>
              <p:nvPr/>
            </p:nvSpPr>
            <p:spPr>
              <a:xfrm>
                <a:off x="0" y="9525"/>
                <a:ext cx="400154" cy="132586"/>
              </a:xfrm>
              <a:prstGeom prst="rect">
                <a:avLst/>
              </a:prstGeom>
            </p:spPr>
            <p:txBody>
              <a:bodyPr anchor="ctr" rtlCol="false" tIns="50800" lIns="50800" bIns="50800" rIns="50800"/>
              <a:lstStyle/>
              <a:p>
                <a:pPr algn="ctr">
                  <a:lnSpc>
                    <a:spcPts val="2200"/>
                  </a:lnSpc>
                </a:pPr>
              </a:p>
            </p:txBody>
          </p:sp>
        </p:grpSp>
        <p:sp>
          <p:nvSpPr>
            <p:cNvPr name="Freeform 34" id="34"/>
            <p:cNvSpPr/>
            <p:nvPr/>
          </p:nvSpPr>
          <p:spPr>
            <a:xfrm flipH="false" flipV="false" rot="0">
              <a:off x="299396" y="173689"/>
              <a:ext cx="1823279" cy="592566"/>
            </a:xfrm>
            <a:custGeom>
              <a:avLst/>
              <a:gdLst/>
              <a:ahLst/>
              <a:cxnLst/>
              <a:rect r="r" b="b" t="t" l="l"/>
              <a:pathLst>
                <a:path h="592566" w="1823279">
                  <a:moveTo>
                    <a:pt x="0" y="0"/>
                  </a:moveTo>
                  <a:lnTo>
                    <a:pt x="1823278" y="0"/>
                  </a:lnTo>
                  <a:lnTo>
                    <a:pt x="1823278" y="592565"/>
                  </a:lnTo>
                  <a:lnTo>
                    <a:pt x="0" y="592565"/>
                  </a:lnTo>
                  <a:lnTo>
                    <a:pt x="0" y="0"/>
                  </a:lnTo>
                  <a:close/>
                </a:path>
              </a:pathLst>
            </a:custGeom>
            <a:blipFill>
              <a:blip r:embed="rId11"/>
              <a:stretch>
                <a:fillRect l="0" t="0" r="0" b="0"/>
              </a:stretch>
            </a:blipFill>
          </p:spPr>
        </p:sp>
      </p:grpSp>
      <p:grpSp>
        <p:nvGrpSpPr>
          <p:cNvPr name="Group 35" id="35"/>
          <p:cNvGrpSpPr/>
          <p:nvPr/>
        </p:nvGrpSpPr>
        <p:grpSpPr>
          <a:xfrm rot="0">
            <a:off x="14454070" y="2609950"/>
            <a:ext cx="1816552" cy="645130"/>
            <a:chOff x="0" y="0"/>
            <a:chExt cx="2422070" cy="860174"/>
          </a:xfrm>
        </p:grpSpPr>
        <p:grpSp>
          <p:nvGrpSpPr>
            <p:cNvPr name="Group 36" id="36"/>
            <p:cNvGrpSpPr/>
            <p:nvPr/>
          </p:nvGrpSpPr>
          <p:grpSpPr>
            <a:xfrm rot="0">
              <a:off x="0" y="0"/>
              <a:ext cx="2422070" cy="860174"/>
              <a:chOff x="0" y="0"/>
              <a:chExt cx="400154" cy="142111"/>
            </a:xfrm>
          </p:grpSpPr>
          <p:sp>
            <p:nvSpPr>
              <p:cNvPr name="Freeform 37" id="37"/>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8" id="38"/>
              <p:cNvSpPr txBox="true"/>
              <p:nvPr/>
            </p:nvSpPr>
            <p:spPr>
              <a:xfrm>
                <a:off x="0" y="19050"/>
                <a:ext cx="400154" cy="123061"/>
              </a:xfrm>
              <a:prstGeom prst="rect">
                <a:avLst/>
              </a:prstGeom>
            </p:spPr>
            <p:txBody>
              <a:bodyPr anchor="ctr" rtlCol="false" tIns="50800" lIns="50800" bIns="50800" rIns="50800"/>
              <a:lstStyle/>
              <a:p>
                <a:pPr algn="ctr">
                  <a:lnSpc>
                    <a:spcPts val="2199"/>
                  </a:lnSpc>
                </a:pPr>
              </a:p>
            </p:txBody>
          </p:sp>
        </p:grpSp>
        <p:sp>
          <p:nvSpPr>
            <p:cNvPr name="Freeform 39" id="39"/>
            <p:cNvSpPr/>
            <p:nvPr/>
          </p:nvSpPr>
          <p:spPr>
            <a:xfrm flipH="false" flipV="false" rot="0">
              <a:off x="289517" y="173689"/>
              <a:ext cx="1809239" cy="512796"/>
            </a:xfrm>
            <a:custGeom>
              <a:avLst/>
              <a:gdLst/>
              <a:ahLst/>
              <a:cxnLst/>
              <a:rect r="r" b="b" t="t" l="l"/>
              <a:pathLst>
                <a:path h="512796" w="1809239">
                  <a:moveTo>
                    <a:pt x="0" y="0"/>
                  </a:moveTo>
                  <a:lnTo>
                    <a:pt x="1809239" y="0"/>
                  </a:lnTo>
                  <a:lnTo>
                    <a:pt x="1809239" y="512796"/>
                  </a:lnTo>
                  <a:lnTo>
                    <a:pt x="0" y="512796"/>
                  </a:lnTo>
                  <a:lnTo>
                    <a:pt x="0" y="0"/>
                  </a:lnTo>
                  <a:close/>
                </a:path>
              </a:pathLst>
            </a:custGeom>
            <a:blipFill>
              <a:blip r:embed="rId12"/>
              <a:stretch>
                <a:fillRect l="0" t="0" r="0" b="0"/>
              </a:stretch>
            </a:blipFill>
          </p:spPr>
        </p:sp>
      </p:grpSp>
    </p:spTree>
  </p:cSld>
  <p:clrMapOvr>
    <a:masterClrMapping/>
  </p:clrMapOvr>
  <p:transition spd="slow">
    <p:push dir="u"/>
  </p:transition>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21879">
            <a:off x="1529357" y="-2471143"/>
            <a:ext cx="15229286" cy="15229286"/>
          </a:xfrm>
          <a:custGeom>
            <a:avLst/>
            <a:gdLst/>
            <a:ahLst/>
            <a:cxnLst/>
            <a:rect r="r" b="b" t="t" l="l"/>
            <a:pathLst>
              <a:path h="15229286" w="15229286">
                <a:moveTo>
                  <a:pt x="0" y="0"/>
                </a:moveTo>
                <a:lnTo>
                  <a:pt x="15229286" y="0"/>
                </a:lnTo>
                <a:lnTo>
                  <a:pt x="15229286" y="15229286"/>
                </a:lnTo>
                <a:lnTo>
                  <a:pt x="0" y="15229286"/>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349798" y="349298"/>
            <a:ext cx="9588405" cy="9588405"/>
          </a:xfrm>
          <a:custGeom>
            <a:avLst/>
            <a:gdLst/>
            <a:ahLst/>
            <a:cxnLst/>
            <a:rect r="r" b="b" t="t" l="l"/>
            <a:pathLst>
              <a:path h="9588405" w="9588405">
                <a:moveTo>
                  <a:pt x="9588404" y="0"/>
                </a:moveTo>
                <a:lnTo>
                  <a:pt x="0" y="0"/>
                </a:lnTo>
                <a:lnTo>
                  <a:pt x="0" y="9588404"/>
                </a:lnTo>
                <a:lnTo>
                  <a:pt x="9588404" y="9588404"/>
                </a:lnTo>
                <a:lnTo>
                  <a:pt x="9588404"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6"/>
            <a:stretch>
              <a:fillRect l="0" t="0" r="0" b="0"/>
            </a:stretch>
          </a:blipFill>
        </p:spPr>
      </p:sp>
      <p:sp>
        <p:nvSpPr>
          <p:cNvPr name="Freeform 5" id="5"/>
          <p:cNvSpPr/>
          <p:nvPr/>
        </p:nvSpPr>
        <p:spPr>
          <a:xfrm flipH="false" flipV="false" rot="0">
            <a:off x="1041326" y="2103210"/>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0800000">
            <a:off x="1770407"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7" id="7"/>
          <p:cNvSpPr/>
          <p:nvPr/>
        </p:nvSpPr>
        <p:spPr>
          <a:xfrm flipH="false" flipV="false" rot="0">
            <a:off x="7450718"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8" id="8"/>
          <p:cNvSpPr txBox="true"/>
          <p:nvPr/>
        </p:nvSpPr>
        <p:spPr>
          <a:xfrm rot="0">
            <a:off x="1447412" y="2733775"/>
            <a:ext cx="2127499"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Vlad Tudorie</a:t>
            </a:r>
          </a:p>
        </p:txBody>
      </p:sp>
      <p:sp>
        <p:nvSpPr>
          <p:cNvPr name="TextBox 9" id="9"/>
          <p:cNvSpPr txBox="true"/>
          <p:nvPr/>
        </p:nvSpPr>
        <p:spPr>
          <a:xfrm rot="0">
            <a:off x="1452945" y="6531677"/>
            <a:ext cx="1261025"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Romania</a:t>
            </a:r>
          </a:p>
        </p:txBody>
      </p:sp>
      <p:sp>
        <p:nvSpPr>
          <p:cNvPr name="TextBox 10" id="10"/>
          <p:cNvSpPr txBox="true"/>
          <p:nvPr/>
        </p:nvSpPr>
        <p:spPr>
          <a:xfrm rot="0">
            <a:off x="1447412" y="6161256"/>
            <a:ext cx="1678904"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FusePress Inc.</a:t>
            </a:r>
          </a:p>
        </p:txBody>
      </p:sp>
      <p:sp>
        <p:nvSpPr>
          <p:cNvPr name="TextBox 11" id="11"/>
          <p:cNvSpPr txBox="true"/>
          <p:nvPr/>
        </p:nvSpPr>
        <p:spPr>
          <a:xfrm rot="0">
            <a:off x="1447412" y="7298613"/>
            <a:ext cx="186227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Next.js &amp; Laravel</a:t>
            </a:r>
          </a:p>
        </p:txBody>
      </p:sp>
      <p:sp>
        <p:nvSpPr>
          <p:cNvPr name="TextBox 12" id="12"/>
          <p:cNvSpPr txBox="true"/>
          <p:nvPr/>
        </p:nvSpPr>
        <p:spPr>
          <a:xfrm rot="0">
            <a:off x="1447412" y="8099536"/>
            <a:ext cx="6719125" cy="746760"/>
          </a:xfrm>
          <a:prstGeom prst="rect">
            <a:avLst/>
          </a:prstGeom>
        </p:spPr>
        <p:txBody>
          <a:bodyPr anchor="t" rtlCol="false" tIns="0" lIns="0" bIns="0" rIns="0">
            <a:spAutoFit/>
          </a:bodyPr>
          <a:lstStyle/>
          <a:p>
            <a:pPr algn="l" marL="0" indent="0" lvl="0">
              <a:lnSpc>
                <a:spcPts val="1980"/>
              </a:lnSpc>
              <a:spcBef>
                <a:spcPct val="0"/>
              </a:spcBef>
            </a:pPr>
            <a:r>
              <a:rPr lang="en-US" sz="1800" u="sng">
                <a:solidFill>
                  <a:srgbClr val="FEFEFE"/>
                </a:solidFill>
                <a:latin typeface="TT Fors"/>
                <a:ea typeface="TT Fors"/>
                <a:cs typeface="TT Fors"/>
                <a:sym typeface="TT Fors"/>
                <a:hlinkClick r:id="rId10" tooltip="https://clutch.co/profile/iflair-web-technologies#review-172188"/>
              </a:rPr>
              <a:t>https://clutch.co/profile/iflair-web-technologies#review-172188</a:t>
            </a:r>
          </a:p>
          <a:p>
            <a:pPr algn="l" marL="0" indent="0" lvl="0">
              <a:lnSpc>
                <a:spcPts val="1980"/>
              </a:lnSpc>
              <a:spcBef>
                <a:spcPct val="0"/>
              </a:spcBef>
            </a:pPr>
          </a:p>
          <a:p>
            <a:pPr algn="l" marL="0" indent="0" lvl="0">
              <a:lnSpc>
                <a:spcPts val="1980"/>
              </a:lnSpc>
              <a:spcBef>
                <a:spcPct val="0"/>
              </a:spcBef>
            </a:pPr>
            <a:r>
              <a:rPr lang="en-US" sz="1800" u="sng">
                <a:solidFill>
                  <a:srgbClr val="FEFEFE"/>
                </a:solidFill>
                <a:latin typeface="TT Fors"/>
                <a:ea typeface="TT Fors"/>
                <a:cs typeface="TT Fors"/>
                <a:sym typeface="TT Fors"/>
              </a:rPr>
              <a:t>https://fusepress.co/</a:t>
            </a:r>
          </a:p>
        </p:txBody>
      </p:sp>
      <p:sp>
        <p:nvSpPr>
          <p:cNvPr name="TextBox 13" id="13"/>
          <p:cNvSpPr txBox="true"/>
          <p:nvPr/>
        </p:nvSpPr>
        <p:spPr>
          <a:xfrm rot="0">
            <a:off x="1447412" y="7766161"/>
            <a:ext cx="165848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Bold"/>
                <a:ea typeface="TT Fors Bold"/>
                <a:cs typeface="TT Fors Bold"/>
                <a:sym typeface="TT Fors Bold"/>
              </a:rPr>
              <a:t>URL:</a:t>
            </a:r>
          </a:p>
        </p:txBody>
      </p:sp>
      <p:sp>
        <p:nvSpPr>
          <p:cNvPr name="TextBox 14" id="14"/>
          <p:cNvSpPr txBox="true"/>
          <p:nvPr/>
        </p:nvSpPr>
        <p:spPr>
          <a:xfrm rot="0">
            <a:off x="1447412" y="5811620"/>
            <a:ext cx="1266559"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Company</a:t>
            </a:r>
          </a:p>
        </p:txBody>
      </p:sp>
      <p:sp>
        <p:nvSpPr>
          <p:cNvPr name="TextBox 15" id="15"/>
          <p:cNvSpPr txBox="true"/>
          <p:nvPr/>
        </p:nvSpPr>
        <p:spPr>
          <a:xfrm rot="0">
            <a:off x="1447412" y="6984093"/>
            <a:ext cx="138270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Technology </a:t>
            </a:r>
          </a:p>
        </p:txBody>
      </p:sp>
      <p:sp>
        <p:nvSpPr>
          <p:cNvPr name="TextBox 16" id="16"/>
          <p:cNvSpPr txBox="true"/>
          <p:nvPr/>
        </p:nvSpPr>
        <p:spPr>
          <a:xfrm rot="0">
            <a:off x="1452945" y="3491315"/>
            <a:ext cx="6833491" cy="1969770"/>
          </a:xfrm>
          <a:prstGeom prst="rect">
            <a:avLst/>
          </a:prstGeom>
        </p:spPr>
        <p:txBody>
          <a:bodyPr anchor="t" rtlCol="false" tIns="0" lIns="0" bIns="0" rIns="0">
            <a:spAutoFit/>
          </a:bodyPr>
          <a:lstStyle/>
          <a:p>
            <a:pPr algn="l" marL="0" indent="0" lvl="0">
              <a:lnSpc>
                <a:spcPts val="3150"/>
              </a:lnSpc>
            </a:pPr>
            <a:r>
              <a:rPr lang="en-US" sz="1800">
                <a:solidFill>
                  <a:srgbClr val="F0F0F0"/>
                </a:solidFill>
                <a:latin typeface="TT Fors"/>
                <a:ea typeface="TT Fors"/>
                <a:cs typeface="TT Fors"/>
                <a:sym typeface="TT Fors"/>
              </a:rPr>
              <a:t>Within three months, iFlair Web Technologies Pvt. Ltd. has delivered the necessary UI designs and UX flows. In addition, they've also made significant progress on the app's front- and backend. Moreover, the client has gained extensive insight into the product value and market impact.</a:t>
            </a:r>
          </a:p>
        </p:txBody>
      </p:sp>
      <p:sp>
        <p:nvSpPr>
          <p:cNvPr name="Freeform 17" id="17"/>
          <p:cNvSpPr/>
          <p:nvPr/>
        </p:nvSpPr>
        <p:spPr>
          <a:xfrm flipH="false" flipV="false" rot="0">
            <a:off x="9396869" y="2051905"/>
            <a:ext cx="7862431" cy="7209664"/>
          </a:xfrm>
          <a:custGeom>
            <a:avLst/>
            <a:gdLst/>
            <a:ahLst/>
            <a:cxnLst/>
            <a:rect r="r" b="b" t="t" l="l"/>
            <a:pathLst>
              <a:path h="7209664" w="7862431">
                <a:moveTo>
                  <a:pt x="0" y="0"/>
                </a:moveTo>
                <a:lnTo>
                  <a:pt x="7862431" y="0"/>
                </a:lnTo>
                <a:lnTo>
                  <a:pt x="7862431" y="7209664"/>
                </a:lnTo>
                <a:lnTo>
                  <a:pt x="0" y="7209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10800000">
            <a:off x="10113324" y="1795817"/>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Freeform 19" id="19"/>
          <p:cNvSpPr/>
          <p:nvPr/>
        </p:nvSpPr>
        <p:spPr>
          <a:xfrm flipH="false" flipV="false" rot="0">
            <a:off x="15793635" y="8974688"/>
            <a:ext cx="715819" cy="538587"/>
          </a:xfrm>
          <a:custGeom>
            <a:avLst/>
            <a:gdLst/>
            <a:ahLst/>
            <a:cxnLst/>
            <a:rect r="r" b="b" t="t" l="l"/>
            <a:pathLst>
              <a:path h="538587" w="715819">
                <a:moveTo>
                  <a:pt x="0" y="0"/>
                </a:moveTo>
                <a:lnTo>
                  <a:pt x="715819" y="0"/>
                </a:lnTo>
                <a:lnTo>
                  <a:pt x="715819" y="538587"/>
                </a:lnTo>
                <a:lnTo>
                  <a:pt x="0" y="538587"/>
                </a:lnTo>
                <a:lnTo>
                  <a:pt x="0" y="0"/>
                </a:lnTo>
                <a:close/>
              </a:path>
            </a:pathLst>
          </a:custGeom>
          <a:blipFill>
            <a:blip r:embed="rId9"/>
            <a:stretch>
              <a:fillRect l="0" t="0" r="0" b="0"/>
            </a:stretch>
          </a:blipFill>
        </p:spPr>
      </p:sp>
      <p:sp>
        <p:nvSpPr>
          <p:cNvPr name="TextBox 20" id="20"/>
          <p:cNvSpPr txBox="true"/>
          <p:nvPr/>
        </p:nvSpPr>
        <p:spPr>
          <a:xfrm rot="0">
            <a:off x="9790329" y="2733775"/>
            <a:ext cx="2424543" cy="397510"/>
          </a:xfrm>
          <a:prstGeom prst="rect">
            <a:avLst/>
          </a:prstGeom>
        </p:spPr>
        <p:txBody>
          <a:bodyPr anchor="t" rtlCol="false" tIns="0" lIns="0" bIns="0" rIns="0">
            <a:spAutoFit/>
          </a:bodyPr>
          <a:lstStyle/>
          <a:p>
            <a:pPr algn="l" marL="0" indent="0" lvl="0">
              <a:lnSpc>
                <a:spcPts val="3079"/>
              </a:lnSpc>
              <a:spcBef>
                <a:spcPct val="0"/>
              </a:spcBef>
            </a:pPr>
            <a:r>
              <a:rPr lang="en-US" sz="2799">
                <a:solidFill>
                  <a:srgbClr val="F0E07F"/>
                </a:solidFill>
                <a:latin typeface="TT Fors"/>
                <a:ea typeface="TT Fors"/>
                <a:cs typeface="TT Fors"/>
                <a:sym typeface="TT Fors"/>
              </a:rPr>
              <a:t>Rodrigo Costa</a:t>
            </a:r>
          </a:p>
        </p:txBody>
      </p:sp>
      <p:sp>
        <p:nvSpPr>
          <p:cNvPr name="TextBox 21" id="21"/>
          <p:cNvSpPr txBox="true"/>
          <p:nvPr/>
        </p:nvSpPr>
        <p:spPr>
          <a:xfrm rot="0">
            <a:off x="9795862" y="6552444"/>
            <a:ext cx="84412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Belgium</a:t>
            </a:r>
          </a:p>
        </p:txBody>
      </p:sp>
      <p:sp>
        <p:nvSpPr>
          <p:cNvPr name="TextBox 22" id="22"/>
          <p:cNvSpPr txBox="true"/>
          <p:nvPr/>
        </p:nvSpPr>
        <p:spPr>
          <a:xfrm rot="0">
            <a:off x="9790329" y="6186834"/>
            <a:ext cx="1678904"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My Digital Bizz</a:t>
            </a:r>
          </a:p>
        </p:txBody>
      </p:sp>
      <p:sp>
        <p:nvSpPr>
          <p:cNvPr name="TextBox 23" id="23"/>
          <p:cNvSpPr txBox="true"/>
          <p:nvPr/>
        </p:nvSpPr>
        <p:spPr>
          <a:xfrm rot="0">
            <a:off x="9790329" y="7342110"/>
            <a:ext cx="3539210"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TT Fors"/>
                <a:ea typeface="TT Fors"/>
                <a:cs typeface="TT Fors"/>
                <a:sym typeface="TT Fors"/>
              </a:rPr>
              <a:t>UX/UI Design, Web Development</a:t>
            </a:r>
          </a:p>
        </p:txBody>
      </p:sp>
      <p:sp>
        <p:nvSpPr>
          <p:cNvPr name="TextBox 24" id="24"/>
          <p:cNvSpPr txBox="true"/>
          <p:nvPr/>
        </p:nvSpPr>
        <p:spPr>
          <a:xfrm rot="0">
            <a:off x="9810747" y="8136625"/>
            <a:ext cx="6698707" cy="746760"/>
          </a:xfrm>
          <a:prstGeom prst="rect">
            <a:avLst/>
          </a:prstGeom>
        </p:spPr>
        <p:txBody>
          <a:bodyPr anchor="t" rtlCol="false" tIns="0" lIns="0" bIns="0" rIns="0">
            <a:spAutoFit/>
          </a:bodyPr>
          <a:lstStyle/>
          <a:p>
            <a:pPr algn="l" marL="0" indent="0" lvl="0">
              <a:lnSpc>
                <a:spcPts val="1980"/>
              </a:lnSpc>
              <a:spcBef>
                <a:spcPct val="0"/>
              </a:spcBef>
            </a:pPr>
            <a:r>
              <a:rPr lang="en-US" sz="1800" u="sng">
                <a:solidFill>
                  <a:srgbClr val="FEFEFE"/>
                </a:solidFill>
                <a:latin typeface="TT Fors"/>
                <a:ea typeface="TT Fors"/>
                <a:cs typeface="TT Fors"/>
                <a:sym typeface="TT Fors"/>
                <a:hlinkClick r:id="rId11" tooltip="https://clutch.co/profile/iflair-web-technologies#review-270360"/>
              </a:rPr>
              <a:t>https://clutch.co/profile/iflair-web-technologies#review-270360</a:t>
            </a:r>
          </a:p>
          <a:p>
            <a:pPr algn="l" marL="0" indent="0" lvl="0">
              <a:lnSpc>
                <a:spcPts val="1980"/>
              </a:lnSpc>
              <a:spcBef>
                <a:spcPct val="0"/>
              </a:spcBef>
            </a:pPr>
          </a:p>
          <a:p>
            <a:pPr algn="l" marL="0" indent="0" lvl="0">
              <a:lnSpc>
                <a:spcPts val="1980"/>
              </a:lnSpc>
              <a:spcBef>
                <a:spcPct val="0"/>
              </a:spcBef>
            </a:pPr>
            <a:r>
              <a:rPr lang="en-US" sz="1800" u="sng">
                <a:solidFill>
                  <a:srgbClr val="FEFEFE"/>
                </a:solidFill>
                <a:latin typeface="TT Fors"/>
                <a:ea typeface="TT Fors"/>
                <a:cs typeface="TT Fors"/>
                <a:sym typeface="TT Fors"/>
              </a:rPr>
              <a:t>https://mydbizz.com/</a:t>
            </a:r>
          </a:p>
        </p:txBody>
      </p:sp>
      <p:sp>
        <p:nvSpPr>
          <p:cNvPr name="TextBox 25" id="25"/>
          <p:cNvSpPr txBox="true"/>
          <p:nvPr/>
        </p:nvSpPr>
        <p:spPr>
          <a:xfrm rot="0">
            <a:off x="9810747" y="7766161"/>
            <a:ext cx="1658486"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Bold"/>
                <a:ea typeface="TT Fors Bold"/>
                <a:cs typeface="TT Fors Bold"/>
                <a:sym typeface="TT Fors Bold"/>
              </a:rPr>
              <a:t>URL:</a:t>
            </a:r>
          </a:p>
        </p:txBody>
      </p:sp>
      <p:sp>
        <p:nvSpPr>
          <p:cNvPr name="TextBox 26" id="26"/>
          <p:cNvSpPr txBox="true"/>
          <p:nvPr/>
        </p:nvSpPr>
        <p:spPr>
          <a:xfrm rot="0">
            <a:off x="9790329" y="5811620"/>
            <a:ext cx="1266559"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Company</a:t>
            </a:r>
          </a:p>
        </p:txBody>
      </p:sp>
      <p:sp>
        <p:nvSpPr>
          <p:cNvPr name="TextBox 27" id="27"/>
          <p:cNvSpPr txBox="true"/>
          <p:nvPr/>
        </p:nvSpPr>
        <p:spPr>
          <a:xfrm rot="0">
            <a:off x="9790329" y="7003155"/>
            <a:ext cx="1382708" cy="251460"/>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0E07F"/>
                </a:solidFill>
                <a:latin typeface="TT Fors"/>
                <a:ea typeface="TT Fors"/>
                <a:cs typeface="TT Fors"/>
                <a:sym typeface="TT Fors"/>
              </a:rPr>
              <a:t>Technology </a:t>
            </a:r>
          </a:p>
        </p:txBody>
      </p:sp>
      <p:sp>
        <p:nvSpPr>
          <p:cNvPr name="TextBox 28" id="28"/>
          <p:cNvSpPr txBox="true"/>
          <p:nvPr/>
        </p:nvSpPr>
        <p:spPr>
          <a:xfrm rot="0">
            <a:off x="9810747" y="3588485"/>
            <a:ext cx="7083634" cy="1969770"/>
          </a:xfrm>
          <a:prstGeom prst="rect">
            <a:avLst/>
          </a:prstGeom>
        </p:spPr>
        <p:txBody>
          <a:bodyPr anchor="t" rtlCol="false" tIns="0" lIns="0" bIns="0" rIns="0">
            <a:spAutoFit/>
          </a:bodyPr>
          <a:lstStyle/>
          <a:p>
            <a:pPr algn="l">
              <a:lnSpc>
                <a:spcPts val="3150"/>
              </a:lnSpc>
            </a:pPr>
            <a:r>
              <a:rPr lang="en-US" sz="1800">
                <a:solidFill>
                  <a:srgbClr val="F0F0F0"/>
                </a:solidFill>
                <a:latin typeface="TT Fors"/>
                <a:ea typeface="TT Fors"/>
                <a:cs typeface="TT Fors"/>
                <a:sym typeface="TT Fors"/>
              </a:rPr>
              <a:t>We have tried a number of website developers, but were not</a:t>
            </a:r>
          </a:p>
          <a:p>
            <a:pPr algn="l">
              <a:lnSpc>
                <a:spcPts val="3150"/>
              </a:lnSpc>
            </a:pPr>
            <a:r>
              <a:rPr lang="en-US" sz="1800">
                <a:solidFill>
                  <a:srgbClr val="F0F0F0"/>
                </a:solidFill>
                <a:latin typeface="TT Fors"/>
                <a:ea typeface="TT Fors"/>
                <a:cs typeface="TT Fors"/>
                <a:sym typeface="TT Fors"/>
              </a:rPr>
              <a:t>successful until we hired iFlair. Our website is not a basic template</a:t>
            </a:r>
          </a:p>
          <a:p>
            <a:pPr algn="l">
              <a:lnSpc>
                <a:spcPts val="3150"/>
              </a:lnSpc>
            </a:pPr>
            <a:r>
              <a:rPr lang="en-US" sz="1800">
                <a:solidFill>
                  <a:srgbClr val="F0F0F0"/>
                </a:solidFill>
                <a:latin typeface="TT Fors"/>
                <a:ea typeface="TT Fors"/>
                <a:cs typeface="TT Fors"/>
                <a:sym typeface="TT Fors"/>
              </a:rPr>
              <a:t>style site. It requires deep coding knowledge, which the iFlair team</a:t>
            </a:r>
          </a:p>
          <a:p>
            <a:pPr algn="l">
              <a:lnSpc>
                <a:spcPts val="3150"/>
              </a:lnSpc>
            </a:pPr>
            <a:r>
              <a:rPr lang="en-US" sz="1800">
                <a:solidFill>
                  <a:srgbClr val="F0F0F0"/>
                </a:solidFill>
                <a:latin typeface="TT Fors"/>
                <a:ea typeface="TT Fors"/>
                <a:cs typeface="TT Fors"/>
                <a:sym typeface="TT Fors"/>
              </a:rPr>
              <a:t>has. They can tackle every task we have and do so in a timely</a:t>
            </a:r>
          </a:p>
          <a:p>
            <a:pPr algn="l" marL="0" indent="0" lvl="0">
              <a:lnSpc>
                <a:spcPts val="3150"/>
              </a:lnSpc>
            </a:pPr>
            <a:r>
              <a:rPr lang="en-US" sz="1800">
                <a:solidFill>
                  <a:srgbClr val="F0F0F0"/>
                </a:solidFill>
                <a:latin typeface="TT Fors"/>
                <a:ea typeface="TT Fors"/>
                <a:cs typeface="TT Fors"/>
                <a:sym typeface="TT Fors"/>
              </a:rPr>
              <a:t>fashion. We are quite pleased with iFlair and the whole team.</a:t>
            </a:r>
          </a:p>
        </p:txBody>
      </p:sp>
      <p:sp>
        <p:nvSpPr>
          <p:cNvPr name="TextBox 29" id="29"/>
          <p:cNvSpPr txBox="true"/>
          <p:nvPr/>
        </p:nvSpPr>
        <p:spPr>
          <a:xfrm rot="0">
            <a:off x="719642" y="509943"/>
            <a:ext cx="4970542" cy="895350"/>
          </a:xfrm>
          <a:prstGeom prst="rect">
            <a:avLst/>
          </a:prstGeom>
        </p:spPr>
        <p:txBody>
          <a:bodyPr anchor="t" rtlCol="false" tIns="0" lIns="0" bIns="0" rIns="0">
            <a:spAutoFit/>
          </a:bodyPr>
          <a:lstStyle/>
          <a:p>
            <a:pPr algn="ctr">
              <a:lnSpc>
                <a:spcPts val="6900"/>
              </a:lnSpc>
            </a:pPr>
            <a:r>
              <a:rPr lang="en-US" sz="6000">
                <a:solidFill>
                  <a:srgbClr val="FFFFFF"/>
                </a:solidFill>
                <a:latin typeface="TT Fors"/>
                <a:ea typeface="TT Fors"/>
                <a:cs typeface="TT Fors"/>
                <a:sym typeface="TT Fors"/>
              </a:rPr>
              <a:t>Testimonials</a:t>
            </a:r>
          </a:p>
        </p:txBody>
      </p:sp>
      <p:grpSp>
        <p:nvGrpSpPr>
          <p:cNvPr name="Group 30" id="30"/>
          <p:cNvGrpSpPr/>
          <p:nvPr/>
        </p:nvGrpSpPr>
        <p:grpSpPr>
          <a:xfrm rot="0">
            <a:off x="6349984" y="2609950"/>
            <a:ext cx="1816552" cy="645130"/>
            <a:chOff x="0" y="0"/>
            <a:chExt cx="2422070" cy="860174"/>
          </a:xfrm>
        </p:grpSpPr>
        <p:grpSp>
          <p:nvGrpSpPr>
            <p:cNvPr name="Group 31" id="31"/>
            <p:cNvGrpSpPr/>
            <p:nvPr/>
          </p:nvGrpSpPr>
          <p:grpSpPr>
            <a:xfrm rot="0">
              <a:off x="0" y="0"/>
              <a:ext cx="2422070" cy="860174"/>
              <a:chOff x="0" y="0"/>
              <a:chExt cx="400154" cy="142111"/>
            </a:xfrm>
          </p:grpSpPr>
          <p:sp>
            <p:nvSpPr>
              <p:cNvPr name="Freeform 32" id="32"/>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3" id="33"/>
              <p:cNvSpPr txBox="true"/>
              <p:nvPr/>
            </p:nvSpPr>
            <p:spPr>
              <a:xfrm>
                <a:off x="0" y="19050"/>
                <a:ext cx="400154" cy="123061"/>
              </a:xfrm>
              <a:prstGeom prst="rect">
                <a:avLst/>
              </a:prstGeom>
            </p:spPr>
            <p:txBody>
              <a:bodyPr anchor="ctr" rtlCol="false" tIns="50800" lIns="50800" bIns="50800" rIns="50800"/>
              <a:lstStyle/>
              <a:p>
                <a:pPr algn="ctr">
                  <a:lnSpc>
                    <a:spcPts val="2199"/>
                  </a:lnSpc>
                </a:pPr>
              </a:p>
            </p:txBody>
          </p:sp>
        </p:grpSp>
        <p:sp>
          <p:nvSpPr>
            <p:cNvPr name="Freeform 34" id="34"/>
            <p:cNvSpPr/>
            <p:nvPr/>
          </p:nvSpPr>
          <p:spPr>
            <a:xfrm flipH="false" flipV="false" rot="0">
              <a:off x="289517" y="173689"/>
              <a:ext cx="1809239" cy="512796"/>
            </a:xfrm>
            <a:custGeom>
              <a:avLst/>
              <a:gdLst/>
              <a:ahLst/>
              <a:cxnLst/>
              <a:rect r="r" b="b" t="t" l="l"/>
              <a:pathLst>
                <a:path h="512796" w="1809239">
                  <a:moveTo>
                    <a:pt x="0" y="0"/>
                  </a:moveTo>
                  <a:lnTo>
                    <a:pt x="1809239" y="0"/>
                  </a:lnTo>
                  <a:lnTo>
                    <a:pt x="1809239" y="512796"/>
                  </a:lnTo>
                  <a:lnTo>
                    <a:pt x="0" y="512796"/>
                  </a:lnTo>
                  <a:lnTo>
                    <a:pt x="0" y="0"/>
                  </a:lnTo>
                  <a:close/>
                </a:path>
              </a:pathLst>
            </a:custGeom>
            <a:blipFill>
              <a:blip r:embed="rId12"/>
              <a:stretch>
                <a:fillRect l="0" t="0" r="0" b="0"/>
              </a:stretch>
            </a:blipFill>
          </p:spPr>
        </p:sp>
      </p:grpSp>
      <p:grpSp>
        <p:nvGrpSpPr>
          <p:cNvPr name="Group 35" id="35"/>
          <p:cNvGrpSpPr/>
          <p:nvPr/>
        </p:nvGrpSpPr>
        <p:grpSpPr>
          <a:xfrm rot="0">
            <a:off x="14454070" y="2609950"/>
            <a:ext cx="1816552" cy="645130"/>
            <a:chOff x="0" y="0"/>
            <a:chExt cx="2422070" cy="860174"/>
          </a:xfrm>
        </p:grpSpPr>
        <p:grpSp>
          <p:nvGrpSpPr>
            <p:cNvPr name="Group 36" id="36"/>
            <p:cNvGrpSpPr/>
            <p:nvPr/>
          </p:nvGrpSpPr>
          <p:grpSpPr>
            <a:xfrm rot="0">
              <a:off x="0" y="0"/>
              <a:ext cx="2422070" cy="860174"/>
              <a:chOff x="0" y="0"/>
              <a:chExt cx="400154" cy="142111"/>
            </a:xfrm>
          </p:grpSpPr>
          <p:sp>
            <p:nvSpPr>
              <p:cNvPr name="Freeform 37" id="37"/>
              <p:cNvSpPr/>
              <p:nvPr/>
            </p:nvSpPr>
            <p:spPr>
              <a:xfrm flipH="false" flipV="false" rot="0">
                <a:off x="0" y="0"/>
                <a:ext cx="400154" cy="142111"/>
              </a:xfrm>
              <a:custGeom>
                <a:avLst/>
                <a:gdLst/>
                <a:ahLst/>
                <a:cxnLst/>
                <a:rect r="r" b="b" t="t" l="l"/>
                <a:pathLst>
                  <a:path h="142111" w="400154">
                    <a:moveTo>
                      <a:pt x="71055" y="0"/>
                    </a:moveTo>
                    <a:lnTo>
                      <a:pt x="329099" y="0"/>
                    </a:lnTo>
                    <a:cubicBezTo>
                      <a:pt x="347944" y="0"/>
                      <a:pt x="366017" y="7486"/>
                      <a:pt x="379343" y="20812"/>
                    </a:cubicBezTo>
                    <a:cubicBezTo>
                      <a:pt x="392668" y="34137"/>
                      <a:pt x="400154" y="52210"/>
                      <a:pt x="400154" y="71055"/>
                    </a:cubicBezTo>
                    <a:lnTo>
                      <a:pt x="400154" y="71055"/>
                    </a:lnTo>
                    <a:cubicBezTo>
                      <a:pt x="400154" y="110298"/>
                      <a:pt x="368342" y="142111"/>
                      <a:pt x="329099" y="142111"/>
                    </a:cubicBezTo>
                    <a:lnTo>
                      <a:pt x="71055" y="142111"/>
                    </a:lnTo>
                    <a:cubicBezTo>
                      <a:pt x="52210" y="142111"/>
                      <a:pt x="34137" y="134625"/>
                      <a:pt x="20812" y="121299"/>
                    </a:cubicBezTo>
                    <a:cubicBezTo>
                      <a:pt x="7486" y="107974"/>
                      <a:pt x="0" y="89900"/>
                      <a:pt x="0" y="71055"/>
                    </a:cubicBezTo>
                    <a:lnTo>
                      <a:pt x="0" y="71055"/>
                    </a:lnTo>
                    <a:cubicBezTo>
                      <a:pt x="0" y="52210"/>
                      <a:pt x="7486" y="34137"/>
                      <a:pt x="20812" y="20812"/>
                    </a:cubicBezTo>
                    <a:cubicBezTo>
                      <a:pt x="34137" y="7486"/>
                      <a:pt x="52210" y="0"/>
                      <a:pt x="71055" y="0"/>
                    </a:cubicBezTo>
                    <a:close/>
                  </a:path>
                </a:pathLst>
              </a:custGeom>
              <a:solidFill>
                <a:srgbClr val="FEFFFA"/>
              </a:solidFill>
            </p:spPr>
          </p:sp>
          <p:sp>
            <p:nvSpPr>
              <p:cNvPr name="TextBox 38" id="38"/>
              <p:cNvSpPr txBox="true"/>
              <p:nvPr/>
            </p:nvSpPr>
            <p:spPr>
              <a:xfrm>
                <a:off x="0" y="19050"/>
                <a:ext cx="400154" cy="123061"/>
              </a:xfrm>
              <a:prstGeom prst="rect">
                <a:avLst/>
              </a:prstGeom>
            </p:spPr>
            <p:txBody>
              <a:bodyPr anchor="ctr" rtlCol="false" tIns="50800" lIns="50800" bIns="50800" rIns="50800"/>
              <a:lstStyle/>
              <a:p>
                <a:pPr algn="ctr">
                  <a:lnSpc>
                    <a:spcPts val="2199"/>
                  </a:lnSpc>
                </a:pPr>
              </a:p>
            </p:txBody>
          </p:sp>
        </p:grpSp>
        <p:sp>
          <p:nvSpPr>
            <p:cNvPr name="Freeform 39" id="39"/>
            <p:cNvSpPr/>
            <p:nvPr/>
          </p:nvSpPr>
          <p:spPr>
            <a:xfrm flipH="false" flipV="false" rot="0">
              <a:off x="289517" y="173689"/>
              <a:ext cx="1809239" cy="512796"/>
            </a:xfrm>
            <a:custGeom>
              <a:avLst/>
              <a:gdLst/>
              <a:ahLst/>
              <a:cxnLst/>
              <a:rect r="r" b="b" t="t" l="l"/>
              <a:pathLst>
                <a:path h="512796" w="1809239">
                  <a:moveTo>
                    <a:pt x="0" y="0"/>
                  </a:moveTo>
                  <a:lnTo>
                    <a:pt x="1809239" y="0"/>
                  </a:lnTo>
                  <a:lnTo>
                    <a:pt x="1809239" y="512796"/>
                  </a:lnTo>
                  <a:lnTo>
                    <a:pt x="0" y="512796"/>
                  </a:lnTo>
                  <a:lnTo>
                    <a:pt x="0" y="0"/>
                  </a:lnTo>
                  <a:close/>
                </a:path>
              </a:pathLst>
            </a:custGeom>
            <a:blipFill>
              <a:blip r:embed="rId12"/>
              <a:stretch>
                <a:fillRect l="0" t="0" r="0" b="0"/>
              </a:stretch>
            </a:blipFill>
          </p:spPr>
        </p:sp>
      </p:grpSp>
    </p:spTree>
  </p:cSld>
  <p:clrMapOvr>
    <a:masterClrMapping/>
  </p:clrMapOvr>
  <p:transition spd="slow">
    <p:push dir="u"/>
  </p:transition>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TextBox 3" id="3"/>
          <p:cNvSpPr txBox="true"/>
          <p:nvPr/>
        </p:nvSpPr>
        <p:spPr>
          <a:xfrm rot="0">
            <a:off x="1640471" y="381336"/>
            <a:ext cx="4163506"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Our Leaders</a:t>
            </a:r>
          </a:p>
        </p:txBody>
      </p:sp>
      <p:sp>
        <p:nvSpPr>
          <p:cNvPr name="Freeform 4" id="4"/>
          <p:cNvSpPr/>
          <p:nvPr/>
        </p:nvSpPr>
        <p:spPr>
          <a:xfrm flipH="true" flipV="false" rot="-1890531">
            <a:off x="1133058" y="1778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2161532" y="2807389"/>
            <a:ext cx="4887030" cy="4887011"/>
            <a:chOff x="0" y="0"/>
            <a:chExt cx="6350000" cy="6349975"/>
          </a:xfrm>
        </p:grpSpPr>
        <p:sp>
          <p:nvSpPr>
            <p:cNvPr name="Freeform 6" id="6"/>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0" t="0" r="0" b="-18421"/>
              </a:stretch>
            </a:blipFill>
          </p:spPr>
        </p:sp>
      </p:grpSp>
      <p:sp>
        <p:nvSpPr>
          <p:cNvPr name="TextBox 7" id="7"/>
          <p:cNvSpPr txBox="true"/>
          <p:nvPr/>
        </p:nvSpPr>
        <p:spPr>
          <a:xfrm rot="0">
            <a:off x="8715982" y="2355479"/>
            <a:ext cx="2202813" cy="512445"/>
          </a:xfrm>
          <a:prstGeom prst="rect">
            <a:avLst/>
          </a:prstGeom>
        </p:spPr>
        <p:txBody>
          <a:bodyPr anchor="t" rtlCol="false" tIns="0" lIns="0" bIns="0" rIns="0">
            <a:spAutoFit/>
          </a:bodyPr>
          <a:lstStyle/>
          <a:p>
            <a:pPr algn="l" marL="0" indent="0" lvl="0">
              <a:lnSpc>
                <a:spcPts val="3960"/>
              </a:lnSpc>
              <a:spcBef>
                <a:spcPct val="0"/>
              </a:spcBef>
            </a:pPr>
            <a:r>
              <a:rPr lang="en-US" sz="3600">
                <a:solidFill>
                  <a:srgbClr val="F0E07F"/>
                </a:solidFill>
                <a:latin typeface="TT Fors"/>
                <a:ea typeface="TT Fors"/>
                <a:cs typeface="TT Fors"/>
                <a:sym typeface="TT Fors"/>
              </a:rPr>
              <a:t>Jinal Shah</a:t>
            </a:r>
          </a:p>
        </p:txBody>
      </p:sp>
      <p:sp>
        <p:nvSpPr>
          <p:cNvPr name="TextBox 8" id="8"/>
          <p:cNvSpPr txBox="true"/>
          <p:nvPr/>
        </p:nvSpPr>
        <p:spPr>
          <a:xfrm rot="0">
            <a:off x="8715982" y="3056615"/>
            <a:ext cx="4610008" cy="366395"/>
          </a:xfrm>
          <a:prstGeom prst="rect">
            <a:avLst/>
          </a:prstGeom>
        </p:spPr>
        <p:txBody>
          <a:bodyPr anchor="t" rtlCol="false" tIns="0" lIns="0" bIns="0" rIns="0">
            <a:spAutoFit/>
          </a:bodyPr>
          <a:lstStyle/>
          <a:p>
            <a:pPr algn="l" marL="0" indent="0" lvl="0">
              <a:lnSpc>
                <a:spcPts val="2860"/>
              </a:lnSpc>
              <a:spcBef>
                <a:spcPct val="0"/>
              </a:spcBef>
            </a:pPr>
            <a:r>
              <a:rPr lang="en-US" sz="2600">
                <a:solidFill>
                  <a:srgbClr val="FFFFFF"/>
                </a:solidFill>
                <a:latin typeface="TT Fors"/>
                <a:ea typeface="TT Fors"/>
                <a:cs typeface="TT Fors"/>
                <a:sym typeface="TT Fors"/>
              </a:rPr>
              <a:t>Founder &amp; Managing Director</a:t>
            </a:r>
            <a:r>
              <a:rPr lang="en-US" sz="2600">
                <a:solidFill>
                  <a:srgbClr val="FFFFFF"/>
                </a:solidFill>
                <a:latin typeface="TT Fors"/>
                <a:ea typeface="TT Fors"/>
                <a:cs typeface="TT Fors"/>
                <a:sym typeface="TT Fors"/>
              </a:rPr>
              <a:t> </a:t>
            </a:r>
          </a:p>
        </p:txBody>
      </p:sp>
      <p:sp>
        <p:nvSpPr>
          <p:cNvPr name="TextBox 9" id="9"/>
          <p:cNvSpPr txBox="true"/>
          <p:nvPr/>
        </p:nvSpPr>
        <p:spPr>
          <a:xfrm rot="0">
            <a:off x="8715982" y="3601445"/>
            <a:ext cx="8785013" cy="1939925"/>
          </a:xfrm>
          <a:prstGeom prst="rect">
            <a:avLst/>
          </a:prstGeom>
        </p:spPr>
        <p:txBody>
          <a:bodyPr anchor="t" rtlCol="false" tIns="0" lIns="0" bIns="0" rIns="0">
            <a:spAutoFit/>
          </a:bodyPr>
          <a:lstStyle/>
          <a:p>
            <a:pPr algn="just" marL="0" indent="0" lvl="0">
              <a:lnSpc>
                <a:spcPts val="3100"/>
              </a:lnSpc>
            </a:pPr>
            <a:r>
              <a:rPr lang="en-US" sz="2000">
                <a:solidFill>
                  <a:srgbClr val="FFFFFF"/>
                </a:solidFill>
                <a:latin typeface="TT Fors"/>
                <a:ea typeface="TT Fors"/>
                <a:cs typeface="TT Fors"/>
                <a:sym typeface="TT Fors"/>
              </a:rPr>
              <a:t>Jinal Shah is a visionary IT leader with exceptional leadership and entrepreneural spirit. </a:t>
            </a:r>
            <a:r>
              <a:rPr lang="en-US" sz="2000">
                <a:solidFill>
                  <a:srgbClr val="FFFFFF"/>
                </a:solidFill>
                <a:latin typeface="TT Fors"/>
                <a:ea typeface="TT Fors"/>
                <a:cs typeface="TT Fors"/>
                <a:sym typeface="TT Fors"/>
              </a:rPr>
              <a:t>With 25+ years of success in the IT field globally and equivalent experience in Information technology in creating, growing &amp; stabilizing new lines of business in industry verticals as well as in enterprise applications &amp; transformation services.</a:t>
            </a:r>
          </a:p>
        </p:txBody>
      </p:sp>
      <p:sp>
        <p:nvSpPr>
          <p:cNvPr name="TextBox 10" id="10"/>
          <p:cNvSpPr txBox="true"/>
          <p:nvPr/>
        </p:nvSpPr>
        <p:spPr>
          <a:xfrm rot="0">
            <a:off x="8715982" y="6135474"/>
            <a:ext cx="8785013" cy="1939925"/>
          </a:xfrm>
          <a:prstGeom prst="rect">
            <a:avLst/>
          </a:prstGeom>
        </p:spPr>
        <p:txBody>
          <a:bodyPr anchor="t" rtlCol="false" tIns="0" lIns="0" bIns="0" rIns="0">
            <a:spAutoFit/>
          </a:bodyPr>
          <a:lstStyle/>
          <a:p>
            <a:pPr algn="just">
              <a:lnSpc>
                <a:spcPts val="3100"/>
              </a:lnSpc>
            </a:pPr>
            <a:r>
              <a:rPr lang="en-US" sz="2000">
                <a:solidFill>
                  <a:srgbClr val="FFFFFF"/>
                </a:solidFill>
                <a:latin typeface="TT Fors"/>
                <a:ea typeface="TT Fors"/>
                <a:cs typeface="TT Fors"/>
                <a:sym typeface="TT Fors"/>
              </a:rPr>
              <a:t>His areas of specialization include sales, marketing, business process outsourcing, IT transformation, IT strategy formulation, and enterprise applications implementations and creation of global positioning strategies</a:t>
            </a:r>
          </a:p>
          <a:p>
            <a:pPr algn="just" marL="0" indent="0" lvl="0">
              <a:lnSpc>
                <a:spcPts val="3100"/>
              </a:lnSpc>
            </a:pPr>
            <a:r>
              <a:rPr lang="en-US" sz="2000">
                <a:solidFill>
                  <a:srgbClr val="FFFFFF"/>
                </a:solidFill>
                <a:latin typeface="TT Fors"/>
                <a:ea typeface="TT Fors"/>
                <a:cs typeface="TT Fors"/>
                <a:sym typeface="TT Fors"/>
              </a:rPr>
              <a:t>for IT service offerings. He provides solutions to the clients needs, better than others, which helps them with their problems more effectively.</a:t>
            </a:r>
          </a:p>
        </p:txBody>
      </p:sp>
    </p:spTree>
  </p:cSld>
  <p:clrMapOvr>
    <a:masterClrMapping/>
  </p:clrMapOvr>
  <p:transition spd="slow">
    <p:push dir="u"/>
  </p:transition>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TextBox 3" id="3"/>
          <p:cNvSpPr txBox="true"/>
          <p:nvPr/>
        </p:nvSpPr>
        <p:spPr>
          <a:xfrm rot="0">
            <a:off x="1640471" y="381336"/>
            <a:ext cx="4163506"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Our Leaders</a:t>
            </a:r>
          </a:p>
        </p:txBody>
      </p:sp>
      <p:sp>
        <p:nvSpPr>
          <p:cNvPr name="Freeform 4" id="4"/>
          <p:cNvSpPr/>
          <p:nvPr/>
        </p:nvSpPr>
        <p:spPr>
          <a:xfrm flipH="true" flipV="false" rot="-1890531">
            <a:off x="1133058" y="1778905"/>
            <a:ext cx="6943978" cy="6943978"/>
          </a:xfrm>
          <a:custGeom>
            <a:avLst/>
            <a:gdLst/>
            <a:ahLst/>
            <a:cxnLst/>
            <a:rect r="r" b="b" t="t" l="l"/>
            <a:pathLst>
              <a:path h="6943978" w="6943978">
                <a:moveTo>
                  <a:pt x="6943978" y="0"/>
                </a:moveTo>
                <a:lnTo>
                  <a:pt x="0" y="0"/>
                </a:lnTo>
                <a:lnTo>
                  <a:pt x="0" y="6943978"/>
                </a:lnTo>
                <a:lnTo>
                  <a:pt x="6943978" y="6943978"/>
                </a:lnTo>
                <a:lnTo>
                  <a:pt x="6943978"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2161532" y="2807389"/>
            <a:ext cx="4887030" cy="4887011"/>
            <a:chOff x="0" y="0"/>
            <a:chExt cx="6350000" cy="6349975"/>
          </a:xfrm>
        </p:grpSpPr>
        <p:sp>
          <p:nvSpPr>
            <p:cNvPr name="Freeform 6" id="6"/>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0" t="-460" r="0" b="-17960"/>
              </a:stretch>
            </a:blipFill>
          </p:spPr>
        </p:sp>
      </p:grpSp>
      <p:sp>
        <p:nvSpPr>
          <p:cNvPr name="TextBox 7" id="7"/>
          <p:cNvSpPr txBox="true"/>
          <p:nvPr/>
        </p:nvSpPr>
        <p:spPr>
          <a:xfrm rot="0">
            <a:off x="8715982" y="2355479"/>
            <a:ext cx="2359152" cy="512445"/>
          </a:xfrm>
          <a:prstGeom prst="rect">
            <a:avLst/>
          </a:prstGeom>
        </p:spPr>
        <p:txBody>
          <a:bodyPr anchor="t" rtlCol="false" tIns="0" lIns="0" bIns="0" rIns="0">
            <a:spAutoFit/>
          </a:bodyPr>
          <a:lstStyle/>
          <a:p>
            <a:pPr algn="l" marL="0" indent="0" lvl="0">
              <a:lnSpc>
                <a:spcPts val="3960"/>
              </a:lnSpc>
              <a:spcBef>
                <a:spcPct val="0"/>
              </a:spcBef>
            </a:pPr>
            <a:r>
              <a:rPr lang="en-US" sz="3600">
                <a:solidFill>
                  <a:srgbClr val="F0E07F"/>
                </a:solidFill>
                <a:latin typeface="TT Fors"/>
                <a:ea typeface="TT Fors"/>
                <a:cs typeface="TT Fors"/>
                <a:sym typeface="TT Fors"/>
              </a:rPr>
              <a:t>Viral Doshi</a:t>
            </a:r>
          </a:p>
        </p:txBody>
      </p:sp>
      <p:sp>
        <p:nvSpPr>
          <p:cNvPr name="TextBox 8" id="8"/>
          <p:cNvSpPr txBox="true"/>
          <p:nvPr/>
        </p:nvSpPr>
        <p:spPr>
          <a:xfrm rot="0">
            <a:off x="8715982" y="3056615"/>
            <a:ext cx="4610008" cy="366395"/>
          </a:xfrm>
          <a:prstGeom prst="rect">
            <a:avLst/>
          </a:prstGeom>
        </p:spPr>
        <p:txBody>
          <a:bodyPr anchor="t" rtlCol="false" tIns="0" lIns="0" bIns="0" rIns="0">
            <a:spAutoFit/>
          </a:bodyPr>
          <a:lstStyle/>
          <a:p>
            <a:pPr algn="l" marL="0" indent="0" lvl="0">
              <a:lnSpc>
                <a:spcPts val="2860"/>
              </a:lnSpc>
              <a:spcBef>
                <a:spcPct val="0"/>
              </a:spcBef>
            </a:pPr>
            <a:r>
              <a:rPr lang="en-US" sz="2600">
                <a:solidFill>
                  <a:srgbClr val="FFFFFF"/>
                </a:solidFill>
                <a:latin typeface="TT Fors"/>
                <a:ea typeface="TT Fors"/>
                <a:cs typeface="TT Fors"/>
                <a:sym typeface="TT Fors"/>
              </a:rPr>
              <a:t>Chief Executive Officer</a:t>
            </a:r>
          </a:p>
        </p:txBody>
      </p:sp>
      <p:sp>
        <p:nvSpPr>
          <p:cNvPr name="TextBox 9" id="9"/>
          <p:cNvSpPr txBox="true"/>
          <p:nvPr/>
        </p:nvSpPr>
        <p:spPr>
          <a:xfrm rot="0">
            <a:off x="8715982" y="3601445"/>
            <a:ext cx="8785013" cy="1939925"/>
          </a:xfrm>
          <a:prstGeom prst="rect">
            <a:avLst/>
          </a:prstGeom>
        </p:spPr>
        <p:txBody>
          <a:bodyPr anchor="t" rtlCol="false" tIns="0" lIns="0" bIns="0" rIns="0">
            <a:spAutoFit/>
          </a:bodyPr>
          <a:lstStyle/>
          <a:p>
            <a:pPr algn="just" marL="0" indent="0" lvl="0">
              <a:lnSpc>
                <a:spcPts val="3100"/>
              </a:lnSpc>
            </a:pPr>
            <a:r>
              <a:rPr lang="en-US" sz="2000">
                <a:solidFill>
                  <a:srgbClr val="FFFFFF"/>
                </a:solidFill>
                <a:latin typeface="TT Fors"/>
                <a:ea typeface="TT Fors"/>
                <a:cs typeface="TT Fors"/>
                <a:sym typeface="TT Fors"/>
              </a:rPr>
              <a:t>Viral Doshi is a Result oriented IT Management Person, 25+ yrs of experience, with a proven track record for successfully implementing large complex applications to support growth on business value. Dynamic person, who has demonstrated the ability to gain credibility and trust at all levels of an organization.</a:t>
            </a:r>
          </a:p>
        </p:txBody>
      </p:sp>
      <p:sp>
        <p:nvSpPr>
          <p:cNvPr name="TextBox 10" id="10"/>
          <p:cNvSpPr txBox="true"/>
          <p:nvPr/>
        </p:nvSpPr>
        <p:spPr>
          <a:xfrm rot="0">
            <a:off x="8715982" y="5776966"/>
            <a:ext cx="8785013" cy="1939925"/>
          </a:xfrm>
          <a:prstGeom prst="rect">
            <a:avLst/>
          </a:prstGeom>
        </p:spPr>
        <p:txBody>
          <a:bodyPr anchor="t" rtlCol="false" tIns="0" lIns="0" bIns="0" rIns="0">
            <a:spAutoFit/>
          </a:bodyPr>
          <a:lstStyle/>
          <a:p>
            <a:pPr algn="just" marL="0" indent="0" lvl="0">
              <a:lnSpc>
                <a:spcPts val="3100"/>
              </a:lnSpc>
            </a:pPr>
            <a:r>
              <a:rPr lang="en-US" sz="2000">
                <a:solidFill>
                  <a:srgbClr val="FFFFFF"/>
                </a:solidFill>
                <a:latin typeface="TT Fors"/>
                <a:ea typeface="TT Fors"/>
                <a:cs typeface="TT Fors"/>
                <a:sym typeface="TT Fors"/>
              </a:rPr>
              <a:t>A decisive, loyal &amp; focused person who leads high-performing team of 250+ across multiple facets of the digital solutions team including Design, Development, QA &amp; Deployment for Web, Mobile, eCommerce &amp; SaaS for Off-shore as well as Local clients Additionally, leading Human Resource &amp; Accounts Department.</a:t>
            </a:r>
          </a:p>
        </p:txBody>
      </p:sp>
    </p:spTree>
  </p:cSld>
  <p:clrMapOvr>
    <a:masterClrMapping/>
  </p:clrMapOvr>
  <p:transition spd="slow">
    <p:push dir="u"/>
  </p:transition>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TextBox 3" id="3"/>
          <p:cNvSpPr txBox="true"/>
          <p:nvPr/>
        </p:nvSpPr>
        <p:spPr>
          <a:xfrm rot="0">
            <a:off x="1301944" y="381336"/>
            <a:ext cx="4163506"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Our Leaders</a:t>
            </a:r>
          </a:p>
        </p:txBody>
      </p:sp>
      <p:grpSp>
        <p:nvGrpSpPr>
          <p:cNvPr name="Group 4" id="4"/>
          <p:cNvGrpSpPr/>
          <p:nvPr/>
        </p:nvGrpSpPr>
        <p:grpSpPr>
          <a:xfrm rot="0">
            <a:off x="1206694" y="2404852"/>
            <a:ext cx="4253645" cy="425364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BA8A4">
                <a:alpha val="54902"/>
              </a:srgbClr>
            </a:solidFill>
            <a:ln cap="sq">
              <a:noFill/>
              <a:prstDash val="solid"/>
              <a:miter/>
            </a:ln>
          </p:spPr>
        </p:sp>
        <p:sp>
          <p:nvSpPr>
            <p:cNvPr name="TextBox 6" id="6"/>
            <p:cNvSpPr txBox="true"/>
            <p:nvPr/>
          </p:nvSpPr>
          <p:spPr>
            <a:xfrm>
              <a:off x="76200" y="95250"/>
              <a:ext cx="660400" cy="641350"/>
            </a:xfrm>
            <a:prstGeom prst="rect">
              <a:avLst/>
            </a:prstGeom>
          </p:spPr>
          <p:txBody>
            <a:bodyPr anchor="ctr" rtlCol="false" tIns="56241" lIns="56241" bIns="56241" rIns="56241"/>
            <a:lstStyle/>
            <a:p>
              <a:pPr algn="ctr">
                <a:lnSpc>
                  <a:spcPts val="2199"/>
                </a:lnSpc>
              </a:pPr>
            </a:p>
          </p:txBody>
        </p:sp>
      </p:grpSp>
      <p:grpSp>
        <p:nvGrpSpPr>
          <p:cNvPr name="Group 7" id="7"/>
          <p:cNvGrpSpPr/>
          <p:nvPr/>
        </p:nvGrpSpPr>
        <p:grpSpPr>
          <a:xfrm rot="0">
            <a:off x="1293462" y="2503116"/>
            <a:ext cx="4057133" cy="4057116"/>
            <a:chOff x="0" y="0"/>
            <a:chExt cx="6350000" cy="6349975"/>
          </a:xfrm>
        </p:grpSpPr>
        <p:sp>
          <p:nvSpPr>
            <p:cNvPr name="Freeform 8" id="8"/>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0" t="0" r="0" b="-18421"/>
              </a:stretch>
            </a:blipFill>
          </p:spPr>
        </p:sp>
      </p:grpSp>
      <p:sp>
        <p:nvSpPr>
          <p:cNvPr name="TextBox 9" id="9"/>
          <p:cNvSpPr txBox="true"/>
          <p:nvPr/>
        </p:nvSpPr>
        <p:spPr>
          <a:xfrm rot="0">
            <a:off x="1484484" y="6907499"/>
            <a:ext cx="3599808" cy="491969"/>
          </a:xfrm>
          <a:prstGeom prst="rect">
            <a:avLst/>
          </a:prstGeom>
        </p:spPr>
        <p:txBody>
          <a:bodyPr anchor="t" rtlCol="false" tIns="0" lIns="0" bIns="0" rIns="0">
            <a:spAutoFit/>
          </a:bodyPr>
          <a:lstStyle/>
          <a:p>
            <a:pPr algn="l" marL="0" indent="0" lvl="0">
              <a:lnSpc>
                <a:spcPts val="3897"/>
              </a:lnSpc>
              <a:spcBef>
                <a:spcPct val="0"/>
              </a:spcBef>
            </a:pPr>
            <a:r>
              <a:rPr lang="en-US" sz="3542">
                <a:solidFill>
                  <a:srgbClr val="F0E07F"/>
                </a:solidFill>
                <a:latin typeface="TT Fors"/>
                <a:ea typeface="TT Fors"/>
                <a:cs typeface="TT Fors"/>
                <a:sym typeface="TT Fors"/>
              </a:rPr>
              <a:t>Gaurang Jadhav</a:t>
            </a:r>
          </a:p>
        </p:txBody>
      </p:sp>
      <p:sp>
        <p:nvSpPr>
          <p:cNvPr name="TextBox 10" id="10"/>
          <p:cNvSpPr txBox="true"/>
          <p:nvPr/>
        </p:nvSpPr>
        <p:spPr>
          <a:xfrm rot="0">
            <a:off x="1272685" y="7542346"/>
            <a:ext cx="4187989" cy="339802"/>
          </a:xfrm>
          <a:prstGeom prst="rect">
            <a:avLst/>
          </a:prstGeom>
        </p:spPr>
        <p:txBody>
          <a:bodyPr anchor="t" rtlCol="false" tIns="0" lIns="0" bIns="0" rIns="0">
            <a:spAutoFit/>
          </a:bodyPr>
          <a:lstStyle/>
          <a:p>
            <a:pPr algn="l" marL="0" indent="0" lvl="0">
              <a:lnSpc>
                <a:spcPts val="2679"/>
              </a:lnSpc>
              <a:spcBef>
                <a:spcPct val="0"/>
              </a:spcBef>
            </a:pPr>
            <a:r>
              <a:rPr lang="en-US" sz="2435">
                <a:solidFill>
                  <a:srgbClr val="FFFFFF"/>
                </a:solidFill>
                <a:latin typeface="TT Fors"/>
                <a:ea typeface="TT Fors"/>
                <a:cs typeface="TT Fors"/>
                <a:sym typeface="TT Fors"/>
              </a:rPr>
              <a:t>Vice President (E-commerce)</a:t>
            </a:r>
          </a:p>
        </p:txBody>
      </p:sp>
      <p:grpSp>
        <p:nvGrpSpPr>
          <p:cNvPr name="Group 11" id="11"/>
          <p:cNvGrpSpPr/>
          <p:nvPr/>
        </p:nvGrpSpPr>
        <p:grpSpPr>
          <a:xfrm rot="0">
            <a:off x="6903169" y="2404852"/>
            <a:ext cx="4253645" cy="425364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BA8A4">
                <a:alpha val="54902"/>
              </a:srgbClr>
            </a:solidFill>
            <a:ln cap="sq">
              <a:noFill/>
              <a:prstDash val="solid"/>
              <a:miter/>
            </a:ln>
          </p:spPr>
        </p:sp>
        <p:sp>
          <p:nvSpPr>
            <p:cNvPr name="TextBox 13" id="13"/>
            <p:cNvSpPr txBox="true"/>
            <p:nvPr/>
          </p:nvSpPr>
          <p:spPr>
            <a:xfrm>
              <a:off x="76200" y="95250"/>
              <a:ext cx="660400" cy="641350"/>
            </a:xfrm>
            <a:prstGeom prst="rect">
              <a:avLst/>
            </a:prstGeom>
          </p:spPr>
          <p:txBody>
            <a:bodyPr anchor="ctr" rtlCol="false" tIns="56241" lIns="56241" bIns="56241" rIns="56241"/>
            <a:lstStyle/>
            <a:p>
              <a:pPr algn="ctr">
                <a:lnSpc>
                  <a:spcPts val="2199"/>
                </a:lnSpc>
              </a:pPr>
            </a:p>
          </p:txBody>
        </p:sp>
      </p:grpSp>
      <p:grpSp>
        <p:nvGrpSpPr>
          <p:cNvPr name="Group 14" id="14"/>
          <p:cNvGrpSpPr/>
          <p:nvPr/>
        </p:nvGrpSpPr>
        <p:grpSpPr>
          <a:xfrm rot="0">
            <a:off x="7001425" y="2503116"/>
            <a:ext cx="4057133" cy="4057116"/>
            <a:chOff x="0" y="0"/>
            <a:chExt cx="6350000" cy="6349975"/>
          </a:xfrm>
        </p:grpSpPr>
        <p:sp>
          <p:nvSpPr>
            <p:cNvPr name="Freeform 15" id="1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4384" r="0" b="-14037"/>
              </a:stretch>
            </a:blipFill>
          </p:spPr>
        </p:sp>
      </p:grpSp>
      <p:sp>
        <p:nvSpPr>
          <p:cNvPr name="TextBox 16" id="16"/>
          <p:cNvSpPr txBox="true"/>
          <p:nvPr/>
        </p:nvSpPr>
        <p:spPr>
          <a:xfrm rot="0">
            <a:off x="7527132" y="6907499"/>
            <a:ext cx="3005720" cy="491969"/>
          </a:xfrm>
          <a:prstGeom prst="rect">
            <a:avLst/>
          </a:prstGeom>
        </p:spPr>
        <p:txBody>
          <a:bodyPr anchor="t" rtlCol="false" tIns="0" lIns="0" bIns="0" rIns="0">
            <a:spAutoFit/>
          </a:bodyPr>
          <a:lstStyle/>
          <a:p>
            <a:pPr algn="ctr" marL="0" indent="0" lvl="0">
              <a:lnSpc>
                <a:spcPts val="3897"/>
              </a:lnSpc>
              <a:spcBef>
                <a:spcPct val="0"/>
              </a:spcBef>
            </a:pPr>
            <a:r>
              <a:rPr lang="en-US" sz="3542">
                <a:solidFill>
                  <a:srgbClr val="F0E07F"/>
                </a:solidFill>
                <a:latin typeface="TT Fors"/>
                <a:ea typeface="TT Fors"/>
                <a:cs typeface="TT Fors"/>
                <a:sym typeface="TT Fors"/>
              </a:rPr>
              <a:t>Hemang Shah</a:t>
            </a:r>
          </a:p>
        </p:txBody>
      </p:sp>
      <p:sp>
        <p:nvSpPr>
          <p:cNvPr name="TextBox 17" id="17"/>
          <p:cNvSpPr txBox="true"/>
          <p:nvPr/>
        </p:nvSpPr>
        <p:spPr>
          <a:xfrm rot="0">
            <a:off x="6822750" y="7542346"/>
            <a:ext cx="4414484" cy="339802"/>
          </a:xfrm>
          <a:prstGeom prst="rect">
            <a:avLst/>
          </a:prstGeom>
        </p:spPr>
        <p:txBody>
          <a:bodyPr anchor="t" rtlCol="false" tIns="0" lIns="0" bIns="0" rIns="0">
            <a:spAutoFit/>
          </a:bodyPr>
          <a:lstStyle/>
          <a:p>
            <a:pPr algn="ctr" marL="0" indent="0" lvl="0">
              <a:lnSpc>
                <a:spcPts val="2679"/>
              </a:lnSpc>
              <a:spcBef>
                <a:spcPct val="0"/>
              </a:spcBef>
            </a:pPr>
            <a:r>
              <a:rPr lang="en-US" sz="2435">
                <a:solidFill>
                  <a:srgbClr val="FFFFFF"/>
                </a:solidFill>
                <a:latin typeface="TT Fors"/>
                <a:ea typeface="TT Fors"/>
                <a:cs typeface="TT Fors"/>
                <a:sym typeface="TT Fors"/>
              </a:rPr>
              <a:t>Assistant Vice President (Web)</a:t>
            </a:r>
          </a:p>
        </p:txBody>
      </p:sp>
      <p:grpSp>
        <p:nvGrpSpPr>
          <p:cNvPr name="Group 18" id="18"/>
          <p:cNvGrpSpPr/>
          <p:nvPr/>
        </p:nvGrpSpPr>
        <p:grpSpPr>
          <a:xfrm rot="0">
            <a:off x="12721231" y="2404852"/>
            <a:ext cx="4253645" cy="425364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BA8A4">
                <a:alpha val="54902"/>
              </a:srgbClr>
            </a:solidFill>
            <a:ln cap="sq">
              <a:noFill/>
              <a:prstDash val="solid"/>
              <a:miter/>
            </a:ln>
          </p:spPr>
        </p:sp>
        <p:sp>
          <p:nvSpPr>
            <p:cNvPr name="TextBox 20" id="20"/>
            <p:cNvSpPr txBox="true"/>
            <p:nvPr/>
          </p:nvSpPr>
          <p:spPr>
            <a:xfrm>
              <a:off x="76200" y="95250"/>
              <a:ext cx="660400" cy="641350"/>
            </a:xfrm>
            <a:prstGeom prst="rect">
              <a:avLst/>
            </a:prstGeom>
          </p:spPr>
          <p:txBody>
            <a:bodyPr anchor="ctr" rtlCol="false" tIns="56241" lIns="56241" bIns="56241" rIns="56241"/>
            <a:lstStyle/>
            <a:p>
              <a:pPr algn="ctr">
                <a:lnSpc>
                  <a:spcPts val="2199"/>
                </a:lnSpc>
              </a:pPr>
            </a:p>
          </p:txBody>
        </p:sp>
      </p:grpSp>
      <p:grpSp>
        <p:nvGrpSpPr>
          <p:cNvPr name="Group 21" id="21"/>
          <p:cNvGrpSpPr/>
          <p:nvPr/>
        </p:nvGrpSpPr>
        <p:grpSpPr>
          <a:xfrm rot="0">
            <a:off x="12819487" y="2503116"/>
            <a:ext cx="4057133" cy="4057116"/>
            <a:chOff x="0" y="0"/>
            <a:chExt cx="6350000" cy="6349975"/>
          </a:xfrm>
        </p:grpSpPr>
        <p:sp>
          <p:nvSpPr>
            <p:cNvPr name="Freeform 22" id="22"/>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0" t="-3630" r="0" b="-14791"/>
              </a:stretch>
            </a:blipFill>
          </p:spPr>
        </p:sp>
      </p:grpSp>
      <p:sp>
        <p:nvSpPr>
          <p:cNvPr name="TextBox 23" id="23"/>
          <p:cNvSpPr txBox="true"/>
          <p:nvPr/>
        </p:nvSpPr>
        <p:spPr>
          <a:xfrm rot="0">
            <a:off x="14251959" y="6907499"/>
            <a:ext cx="1192187" cy="491969"/>
          </a:xfrm>
          <a:prstGeom prst="rect">
            <a:avLst/>
          </a:prstGeom>
        </p:spPr>
        <p:txBody>
          <a:bodyPr anchor="t" rtlCol="false" tIns="0" lIns="0" bIns="0" rIns="0">
            <a:spAutoFit/>
          </a:bodyPr>
          <a:lstStyle/>
          <a:p>
            <a:pPr algn="ctr" marL="0" indent="0" lvl="0">
              <a:lnSpc>
                <a:spcPts val="3897"/>
              </a:lnSpc>
              <a:spcBef>
                <a:spcPct val="0"/>
              </a:spcBef>
            </a:pPr>
            <a:r>
              <a:rPr lang="en-US" sz="3542">
                <a:solidFill>
                  <a:srgbClr val="F0E07F"/>
                </a:solidFill>
                <a:latin typeface="TT Fors"/>
                <a:ea typeface="TT Fors"/>
                <a:cs typeface="TT Fors"/>
                <a:sym typeface="TT Fors"/>
              </a:rPr>
              <a:t>Vicky</a:t>
            </a:r>
          </a:p>
        </p:txBody>
      </p:sp>
      <p:sp>
        <p:nvSpPr>
          <p:cNvPr name="TextBox 24" id="24"/>
          <p:cNvSpPr txBox="true"/>
          <p:nvPr/>
        </p:nvSpPr>
        <p:spPr>
          <a:xfrm rot="0">
            <a:off x="12599645" y="7542346"/>
            <a:ext cx="4496816" cy="339802"/>
          </a:xfrm>
          <a:prstGeom prst="rect">
            <a:avLst/>
          </a:prstGeom>
        </p:spPr>
        <p:txBody>
          <a:bodyPr anchor="t" rtlCol="false" tIns="0" lIns="0" bIns="0" rIns="0">
            <a:spAutoFit/>
          </a:bodyPr>
          <a:lstStyle/>
          <a:p>
            <a:pPr algn="ctr" marL="0" indent="0" lvl="0">
              <a:lnSpc>
                <a:spcPts val="2679"/>
              </a:lnSpc>
              <a:spcBef>
                <a:spcPct val="0"/>
              </a:spcBef>
            </a:pPr>
            <a:r>
              <a:rPr lang="en-US" sz="2435">
                <a:solidFill>
                  <a:srgbClr val="FFFFFF"/>
                </a:solidFill>
                <a:latin typeface="TT Fors"/>
                <a:ea typeface="TT Fors"/>
                <a:cs typeface="TT Fors"/>
                <a:sym typeface="TT Fors"/>
              </a:rPr>
              <a:t>Assistant Vice President (Sales)</a:t>
            </a:r>
          </a:p>
        </p:txBody>
      </p:sp>
    </p:spTree>
  </p:cSld>
  <p:clrMapOvr>
    <a:masterClrMapping/>
  </p:clrMapOvr>
  <p:transition spd="slow">
    <p:push dir="u"/>
  </p:transition>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2"/>
            <a:stretch>
              <a:fillRect l="0" t="0" r="0" b="0"/>
            </a:stretch>
          </a:blipFill>
        </p:spPr>
      </p:sp>
      <p:sp>
        <p:nvSpPr>
          <p:cNvPr name="TextBox 3" id="3"/>
          <p:cNvSpPr txBox="true"/>
          <p:nvPr/>
        </p:nvSpPr>
        <p:spPr>
          <a:xfrm rot="0">
            <a:off x="1301944" y="381336"/>
            <a:ext cx="4163506" cy="804545"/>
          </a:xfrm>
          <a:prstGeom prst="rect">
            <a:avLst/>
          </a:prstGeom>
        </p:spPr>
        <p:txBody>
          <a:bodyPr anchor="t" rtlCol="false" tIns="0" lIns="0" bIns="0" rIns="0">
            <a:spAutoFit/>
          </a:bodyPr>
          <a:lstStyle/>
          <a:p>
            <a:pPr algn="l">
              <a:lnSpc>
                <a:spcPts val="6160"/>
              </a:lnSpc>
            </a:pPr>
            <a:r>
              <a:rPr lang="en-US" sz="5600">
                <a:solidFill>
                  <a:srgbClr val="FFFFFF"/>
                </a:solidFill>
                <a:latin typeface="TT Fors"/>
                <a:ea typeface="TT Fors"/>
                <a:cs typeface="TT Fors"/>
                <a:sym typeface="TT Fors"/>
              </a:rPr>
              <a:t>Our Leaders</a:t>
            </a:r>
          </a:p>
        </p:txBody>
      </p:sp>
      <p:grpSp>
        <p:nvGrpSpPr>
          <p:cNvPr name="Group 4" id="4"/>
          <p:cNvGrpSpPr/>
          <p:nvPr/>
        </p:nvGrpSpPr>
        <p:grpSpPr>
          <a:xfrm rot="0">
            <a:off x="1206694" y="2404852"/>
            <a:ext cx="4253645" cy="425364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BA8A4">
                <a:alpha val="54902"/>
              </a:srgbClr>
            </a:solidFill>
            <a:ln cap="sq">
              <a:noFill/>
              <a:prstDash val="solid"/>
              <a:miter/>
            </a:ln>
          </p:spPr>
        </p:sp>
        <p:sp>
          <p:nvSpPr>
            <p:cNvPr name="TextBox 6" id="6"/>
            <p:cNvSpPr txBox="true"/>
            <p:nvPr/>
          </p:nvSpPr>
          <p:spPr>
            <a:xfrm>
              <a:off x="76200" y="95250"/>
              <a:ext cx="660400" cy="641350"/>
            </a:xfrm>
            <a:prstGeom prst="rect">
              <a:avLst/>
            </a:prstGeom>
          </p:spPr>
          <p:txBody>
            <a:bodyPr anchor="ctr" rtlCol="false" tIns="56241" lIns="56241" bIns="56241" rIns="56241"/>
            <a:lstStyle/>
            <a:p>
              <a:pPr algn="ctr" marL="0" indent="0" lvl="0">
                <a:lnSpc>
                  <a:spcPts val="2199"/>
                </a:lnSpc>
                <a:spcBef>
                  <a:spcPct val="0"/>
                </a:spcBef>
              </a:pPr>
            </a:p>
          </p:txBody>
        </p:sp>
      </p:grpSp>
      <p:grpSp>
        <p:nvGrpSpPr>
          <p:cNvPr name="Group 7" id="7"/>
          <p:cNvGrpSpPr/>
          <p:nvPr/>
        </p:nvGrpSpPr>
        <p:grpSpPr>
          <a:xfrm rot="0">
            <a:off x="1293462" y="2503116"/>
            <a:ext cx="4057133" cy="4057116"/>
            <a:chOff x="0" y="0"/>
            <a:chExt cx="6350000" cy="6349975"/>
          </a:xfrm>
        </p:grpSpPr>
        <p:sp>
          <p:nvSpPr>
            <p:cNvPr name="Freeform 8" id="8"/>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0" t="-4586" r="0" b="-13834"/>
              </a:stretch>
            </a:blipFill>
          </p:spPr>
        </p:sp>
      </p:grpSp>
      <p:sp>
        <p:nvSpPr>
          <p:cNvPr name="TextBox 9" id="9"/>
          <p:cNvSpPr txBox="true"/>
          <p:nvPr/>
        </p:nvSpPr>
        <p:spPr>
          <a:xfrm rot="0">
            <a:off x="2031670" y="6907499"/>
            <a:ext cx="2505435" cy="492668"/>
          </a:xfrm>
          <a:prstGeom prst="rect">
            <a:avLst/>
          </a:prstGeom>
        </p:spPr>
        <p:txBody>
          <a:bodyPr anchor="t" rtlCol="false" tIns="0" lIns="0" bIns="0" rIns="0">
            <a:spAutoFit/>
          </a:bodyPr>
          <a:lstStyle/>
          <a:p>
            <a:pPr algn="ctr" marL="0" indent="0" lvl="0">
              <a:lnSpc>
                <a:spcPts val="3897"/>
              </a:lnSpc>
              <a:spcBef>
                <a:spcPct val="0"/>
              </a:spcBef>
            </a:pPr>
            <a:r>
              <a:rPr lang="en-US" sz="3542">
                <a:solidFill>
                  <a:srgbClr val="F0E07F"/>
                </a:solidFill>
                <a:latin typeface="TT Fors"/>
                <a:ea typeface="TT Fors"/>
                <a:cs typeface="TT Fors"/>
                <a:sym typeface="TT Fors"/>
              </a:rPr>
              <a:t>Kinjal Patel</a:t>
            </a:r>
          </a:p>
        </p:txBody>
      </p:sp>
      <p:sp>
        <p:nvSpPr>
          <p:cNvPr name="TextBox 10" id="10"/>
          <p:cNvSpPr txBox="true"/>
          <p:nvPr/>
        </p:nvSpPr>
        <p:spPr>
          <a:xfrm rot="0">
            <a:off x="844031" y="7542346"/>
            <a:ext cx="4978970" cy="335732"/>
          </a:xfrm>
          <a:prstGeom prst="rect">
            <a:avLst/>
          </a:prstGeom>
        </p:spPr>
        <p:txBody>
          <a:bodyPr anchor="t" rtlCol="false" tIns="0" lIns="0" bIns="0" rIns="0">
            <a:spAutoFit/>
          </a:bodyPr>
          <a:lstStyle/>
          <a:p>
            <a:pPr algn="l" marL="0" indent="0" lvl="0">
              <a:lnSpc>
                <a:spcPts val="2679"/>
              </a:lnSpc>
              <a:spcBef>
                <a:spcPct val="0"/>
              </a:spcBef>
            </a:pPr>
            <a:r>
              <a:rPr lang="en-US" sz="2435">
                <a:solidFill>
                  <a:srgbClr val="FFFFFF"/>
                </a:solidFill>
                <a:latin typeface="TT Fors"/>
                <a:ea typeface="TT Fors"/>
                <a:cs typeface="TT Fors"/>
                <a:sym typeface="TT Fors"/>
              </a:rPr>
              <a:t>Sr Project Manager (E-commerce)</a:t>
            </a:r>
          </a:p>
        </p:txBody>
      </p:sp>
      <p:grpSp>
        <p:nvGrpSpPr>
          <p:cNvPr name="Group 11" id="11"/>
          <p:cNvGrpSpPr/>
          <p:nvPr/>
        </p:nvGrpSpPr>
        <p:grpSpPr>
          <a:xfrm rot="0">
            <a:off x="6903169" y="2404852"/>
            <a:ext cx="4253645" cy="425364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BA8A4">
                <a:alpha val="54902"/>
              </a:srgbClr>
            </a:solidFill>
            <a:ln cap="sq">
              <a:noFill/>
              <a:prstDash val="solid"/>
              <a:miter/>
            </a:ln>
          </p:spPr>
        </p:sp>
        <p:sp>
          <p:nvSpPr>
            <p:cNvPr name="TextBox 13" id="13"/>
            <p:cNvSpPr txBox="true"/>
            <p:nvPr/>
          </p:nvSpPr>
          <p:spPr>
            <a:xfrm>
              <a:off x="76200" y="95250"/>
              <a:ext cx="660400" cy="641350"/>
            </a:xfrm>
            <a:prstGeom prst="rect">
              <a:avLst/>
            </a:prstGeom>
          </p:spPr>
          <p:txBody>
            <a:bodyPr anchor="ctr" rtlCol="false" tIns="56241" lIns="56241" bIns="56241" rIns="56241"/>
            <a:lstStyle/>
            <a:p>
              <a:pPr algn="ctr" marL="0" indent="0" lvl="0">
                <a:lnSpc>
                  <a:spcPts val="2199"/>
                </a:lnSpc>
                <a:spcBef>
                  <a:spcPct val="0"/>
                </a:spcBef>
              </a:pPr>
            </a:p>
          </p:txBody>
        </p:sp>
      </p:grpSp>
      <p:grpSp>
        <p:nvGrpSpPr>
          <p:cNvPr name="Group 14" id="14"/>
          <p:cNvGrpSpPr/>
          <p:nvPr/>
        </p:nvGrpSpPr>
        <p:grpSpPr>
          <a:xfrm rot="0">
            <a:off x="7001425" y="2503116"/>
            <a:ext cx="4057133" cy="4057116"/>
            <a:chOff x="0" y="0"/>
            <a:chExt cx="6350000" cy="6349975"/>
          </a:xfrm>
        </p:grpSpPr>
        <p:sp>
          <p:nvSpPr>
            <p:cNvPr name="Freeform 15" id="1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1889" r="0" b="-16532"/>
              </a:stretch>
            </a:blipFill>
          </p:spPr>
        </p:sp>
      </p:grpSp>
      <p:sp>
        <p:nvSpPr>
          <p:cNvPr name="TextBox 16" id="16"/>
          <p:cNvSpPr txBox="true"/>
          <p:nvPr/>
        </p:nvSpPr>
        <p:spPr>
          <a:xfrm rot="0">
            <a:off x="7308257" y="6907499"/>
            <a:ext cx="3443469" cy="491969"/>
          </a:xfrm>
          <a:prstGeom prst="rect">
            <a:avLst/>
          </a:prstGeom>
        </p:spPr>
        <p:txBody>
          <a:bodyPr anchor="t" rtlCol="false" tIns="0" lIns="0" bIns="0" rIns="0">
            <a:spAutoFit/>
          </a:bodyPr>
          <a:lstStyle/>
          <a:p>
            <a:pPr algn="ctr" marL="0" indent="0" lvl="0">
              <a:lnSpc>
                <a:spcPts val="3897"/>
              </a:lnSpc>
              <a:spcBef>
                <a:spcPct val="0"/>
              </a:spcBef>
            </a:pPr>
            <a:r>
              <a:rPr lang="en-US" sz="3542">
                <a:solidFill>
                  <a:srgbClr val="F0E07F"/>
                </a:solidFill>
                <a:latin typeface="TT Fors"/>
                <a:ea typeface="TT Fors"/>
                <a:cs typeface="TT Fors"/>
                <a:sym typeface="TT Fors"/>
              </a:rPr>
              <a:t>Lopamudra Das</a:t>
            </a:r>
          </a:p>
        </p:txBody>
      </p:sp>
      <p:sp>
        <p:nvSpPr>
          <p:cNvPr name="TextBox 17" id="17"/>
          <p:cNvSpPr txBox="true"/>
          <p:nvPr/>
        </p:nvSpPr>
        <p:spPr>
          <a:xfrm rot="0">
            <a:off x="6472994" y="7542346"/>
            <a:ext cx="5476658" cy="335732"/>
          </a:xfrm>
          <a:prstGeom prst="rect">
            <a:avLst/>
          </a:prstGeom>
        </p:spPr>
        <p:txBody>
          <a:bodyPr anchor="t" rtlCol="false" tIns="0" lIns="0" bIns="0" rIns="0">
            <a:spAutoFit/>
          </a:bodyPr>
          <a:lstStyle/>
          <a:p>
            <a:pPr algn="l" marL="0" indent="0" lvl="0">
              <a:lnSpc>
                <a:spcPts val="2679"/>
              </a:lnSpc>
              <a:spcBef>
                <a:spcPct val="0"/>
              </a:spcBef>
            </a:pPr>
            <a:r>
              <a:rPr lang="en-US" sz="2435">
                <a:solidFill>
                  <a:srgbClr val="FFFFFF"/>
                </a:solidFill>
                <a:latin typeface="TT Fors"/>
                <a:ea typeface="TT Fors"/>
                <a:cs typeface="TT Fors"/>
                <a:sym typeface="TT Fors"/>
              </a:rPr>
              <a:t>Sr Project Manager (Digital Solutions)</a:t>
            </a:r>
          </a:p>
        </p:txBody>
      </p:sp>
      <p:grpSp>
        <p:nvGrpSpPr>
          <p:cNvPr name="Group 18" id="18"/>
          <p:cNvGrpSpPr/>
          <p:nvPr/>
        </p:nvGrpSpPr>
        <p:grpSpPr>
          <a:xfrm rot="0">
            <a:off x="12721231" y="2404852"/>
            <a:ext cx="4253645" cy="425364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BA8A4">
                <a:alpha val="54902"/>
              </a:srgbClr>
            </a:solidFill>
            <a:ln cap="sq">
              <a:noFill/>
              <a:prstDash val="solid"/>
              <a:miter/>
            </a:ln>
          </p:spPr>
        </p:sp>
        <p:sp>
          <p:nvSpPr>
            <p:cNvPr name="TextBox 20" id="20"/>
            <p:cNvSpPr txBox="true"/>
            <p:nvPr/>
          </p:nvSpPr>
          <p:spPr>
            <a:xfrm>
              <a:off x="76200" y="95250"/>
              <a:ext cx="660400" cy="641350"/>
            </a:xfrm>
            <a:prstGeom prst="rect">
              <a:avLst/>
            </a:prstGeom>
          </p:spPr>
          <p:txBody>
            <a:bodyPr anchor="ctr" rtlCol="false" tIns="56241" lIns="56241" bIns="56241" rIns="56241"/>
            <a:lstStyle/>
            <a:p>
              <a:pPr algn="ctr" marL="0" indent="0" lvl="0">
                <a:lnSpc>
                  <a:spcPts val="2199"/>
                </a:lnSpc>
                <a:spcBef>
                  <a:spcPct val="0"/>
                </a:spcBef>
              </a:pPr>
            </a:p>
          </p:txBody>
        </p:sp>
      </p:grpSp>
      <p:grpSp>
        <p:nvGrpSpPr>
          <p:cNvPr name="Group 21" id="21"/>
          <p:cNvGrpSpPr/>
          <p:nvPr/>
        </p:nvGrpSpPr>
        <p:grpSpPr>
          <a:xfrm rot="0">
            <a:off x="12819487" y="2503116"/>
            <a:ext cx="4057133" cy="4057116"/>
            <a:chOff x="0" y="0"/>
            <a:chExt cx="6350000" cy="6349975"/>
          </a:xfrm>
        </p:grpSpPr>
        <p:sp>
          <p:nvSpPr>
            <p:cNvPr name="Freeform 22" id="22"/>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0" t="-3430" r="0" b="-14990"/>
              </a:stretch>
            </a:blipFill>
          </p:spPr>
        </p:sp>
      </p:grpSp>
      <p:sp>
        <p:nvSpPr>
          <p:cNvPr name="TextBox 23" id="23"/>
          <p:cNvSpPr txBox="true"/>
          <p:nvPr/>
        </p:nvSpPr>
        <p:spPr>
          <a:xfrm rot="0">
            <a:off x="13141952" y="6907499"/>
            <a:ext cx="3412201" cy="491969"/>
          </a:xfrm>
          <a:prstGeom prst="rect">
            <a:avLst/>
          </a:prstGeom>
        </p:spPr>
        <p:txBody>
          <a:bodyPr anchor="t" rtlCol="false" tIns="0" lIns="0" bIns="0" rIns="0">
            <a:spAutoFit/>
          </a:bodyPr>
          <a:lstStyle/>
          <a:p>
            <a:pPr algn="ctr" marL="0" indent="0" lvl="0">
              <a:lnSpc>
                <a:spcPts val="3897"/>
              </a:lnSpc>
              <a:spcBef>
                <a:spcPct val="0"/>
              </a:spcBef>
            </a:pPr>
            <a:r>
              <a:rPr lang="en-US" sz="3542">
                <a:solidFill>
                  <a:srgbClr val="F0E07F"/>
                </a:solidFill>
                <a:latin typeface="TT Fors"/>
                <a:ea typeface="TT Fors"/>
                <a:cs typeface="TT Fors"/>
                <a:sym typeface="TT Fors"/>
              </a:rPr>
              <a:t>Jignesh Jadhav</a:t>
            </a:r>
          </a:p>
        </p:txBody>
      </p:sp>
      <p:sp>
        <p:nvSpPr>
          <p:cNvPr name="TextBox 24" id="24"/>
          <p:cNvSpPr txBox="true"/>
          <p:nvPr/>
        </p:nvSpPr>
        <p:spPr>
          <a:xfrm rot="0">
            <a:off x="12597352" y="7542346"/>
            <a:ext cx="4884193" cy="335732"/>
          </a:xfrm>
          <a:prstGeom prst="rect">
            <a:avLst/>
          </a:prstGeom>
        </p:spPr>
        <p:txBody>
          <a:bodyPr anchor="t" rtlCol="false" tIns="0" lIns="0" bIns="0" rIns="0">
            <a:spAutoFit/>
          </a:bodyPr>
          <a:lstStyle/>
          <a:p>
            <a:pPr algn="l" marL="0" indent="0" lvl="0">
              <a:lnSpc>
                <a:spcPts val="2679"/>
              </a:lnSpc>
              <a:spcBef>
                <a:spcPct val="0"/>
              </a:spcBef>
            </a:pPr>
            <a:r>
              <a:rPr lang="en-US" sz="2435">
                <a:solidFill>
                  <a:srgbClr val="FFFFFF"/>
                </a:solidFill>
                <a:latin typeface="TT Fors"/>
                <a:ea typeface="TT Fors"/>
                <a:cs typeface="TT Fors"/>
                <a:sym typeface="TT Fors"/>
              </a:rPr>
              <a:t>Project Manger (Digital Solutions)</a:t>
            </a:r>
          </a:p>
        </p:txBody>
      </p:sp>
    </p:spTree>
  </p:cSld>
  <p:clrMapOvr>
    <a:masterClrMapping/>
  </p:clrMapOvr>
  <p:transition spd="slow">
    <p:push dir="u"/>
  </p:transition>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472817" y="-5473317"/>
            <a:ext cx="21233634" cy="21233634"/>
            <a:chOff x="0" y="0"/>
            <a:chExt cx="28311512" cy="28311512"/>
          </a:xfrm>
        </p:grpSpPr>
        <p:sp>
          <p:nvSpPr>
            <p:cNvPr name="Freeform 3" id="3"/>
            <p:cNvSpPr/>
            <p:nvPr/>
          </p:nvSpPr>
          <p:spPr>
            <a:xfrm flipH="false" flipV="false" rot="2121879">
              <a:off x="4002899" y="4002899"/>
              <a:ext cx="20305715" cy="20305715"/>
            </a:xfrm>
            <a:custGeom>
              <a:avLst/>
              <a:gdLst/>
              <a:ahLst/>
              <a:cxnLst/>
              <a:rect r="r" b="b" t="t" l="l"/>
              <a:pathLst>
                <a:path h="20305715" w="20305715">
                  <a:moveTo>
                    <a:pt x="0" y="0"/>
                  </a:moveTo>
                  <a:lnTo>
                    <a:pt x="20305715" y="0"/>
                  </a:lnTo>
                  <a:lnTo>
                    <a:pt x="20305715" y="20305715"/>
                  </a:lnTo>
                  <a:lnTo>
                    <a:pt x="0" y="20305715"/>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false" rot="0">
              <a:off x="7763486" y="7763486"/>
              <a:ext cx="12784540" cy="12784540"/>
            </a:xfrm>
            <a:custGeom>
              <a:avLst/>
              <a:gdLst/>
              <a:ahLst/>
              <a:cxnLst/>
              <a:rect r="r" b="b" t="t" l="l"/>
              <a:pathLst>
                <a:path h="12784540" w="12784540">
                  <a:moveTo>
                    <a:pt x="12784540" y="0"/>
                  </a:moveTo>
                  <a:lnTo>
                    <a:pt x="0" y="0"/>
                  </a:lnTo>
                  <a:lnTo>
                    <a:pt x="0" y="12784540"/>
                  </a:lnTo>
                  <a:lnTo>
                    <a:pt x="12784540" y="12784540"/>
                  </a:lnTo>
                  <a:lnTo>
                    <a:pt x="12784540" y="0"/>
                  </a:lnTo>
                  <a:close/>
                </a:path>
              </a:pathLst>
            </a:custGeom>
            <a:blipFill>
              <a:blip r:embed="rId4">
                <a:alphaModFix amt="18000"/>
                <a:extLst>
                  <a:ext uri="{96DAC541-7B7A-43D3-8B79-37D633B846F1}">
                    <asvg:svgBlip xmlns:asvg="http://schemas.microsoft.com/office/drawing/2016/SVG/main" r:embed="rId5"/>
                  </a:ext>
                </a:extLst>
              </a:blip>
              <a:stretch>
                <a:fillRect l="0" t="0" r="0" b="0"/>
              </a:stretch>
            </a:blipFill>
          </p:spPr>
        </p:sp>
      </p:grpSp>
      <p:grpSp>
        <p:nvGrpSpPr>
          <p:cNvPr name="Group 5" id="5"/>
          <p:cNvGrpSpPr/>
          <p:nvPr/>
        </p:nvGrpSpPr>
        <p:grpSpPr>
          <a:xfrm rot="0">
            <a:off x="1028700" y="2229539"/>
            <a:ext cx="16163011" cy="5832246"/>
            <a:chOff x="0" y="0"/>
            <a:chExt cx="21550681" cy="7776327"/>
          </a:xfrm>
        </p:grpSpPr>
        <p:sp>
          <p:nvSpPr>
            <p:cNvPr name="Freeform 6" id="6"/>
            <p:cNvSpPr/>
            <p:nvPr/>
          </p:nvSpPr>
          <p:spPr>
            <a:xfrm flipH="false" flipV="false" rot="0">
              <a:off x="15680395" y="3481725"/>
              <a:ext cx="278005" cy="278005"/>
            </a:xfrm>
            <a:custGeom>
              <a:avLst/>
              <a:gdLst/>
              <a:ahLst/>
              <a:cxnLst/>
              <a:rect r="r" b="b" t="t" l="l"/>
              <a:pathLst>
                <a:path h="278005" w="278005">
                  <a:moveTo>
                    <a:pt x="0" y="0"/>
                  </a:moveTo>
                  <a:lnTo>
                    <a:pt x="278004" y="0"/>
                  </a:lnTo>
                  <a:lnTo>
                    <a:pt x="278004" y="278005"/>
                  </a:lnTo>
                  <a:lnTo>
                    <a:pt x="0" y="2780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6178989" y="3032610"/>
              <a:ext cx="5371692" cy="871436"/>
            </a:xfrm>
            <a:prstGeom prst="rect">
              <a:avLst/>
            </a:prstGeom>
          </p:spPr>
          <p:txBody>
            <a:bodyPr anchor="t" rtlCol="false" tIns="0" lIns="0" bIns="0" rIns="0">
              <a:spAutoFit/>
            </a:bodyPr>
            <a:lstStyle/>
            <a:p>
              <a:pPr algn="l">
                <a:lnSpc>
                  <a:spcPts val="6515"/>
                </a:lnSpc>
              </a:pPr>
              <a:r>
                <a:rPr lang="en-US" sz="2832" spc="277">
                  <a:solidFill>
                    <a:srgbClr val="F0E07F"/>
                  </a:solidFill>
                  <a:latin typeface="TT Fors"/>
                  <a:ea typeface="TT Fors"/>
                  <a:cs typeface="TT Fors"/>
                  <a:sym typeface="TT Fors"/>
                </a:rPr>
                <a:t>US:</a:t>
              </a:r>
              <a:r>
                <a:rPr lang="en-US" sz="2832" spc="277">
                  <a:solidFill>
                    <a:srgbClr val="FFFFFF"/>
                  </a:solidFill>
                  <a:latin typeface="TT Fors"/>
                  <a:ea typeface="TT Fors"/>
                  <a:cs typeface="TT Fors"/>
                  <a:sym typeface="TT Fors"/>
                </a:rPr>
                <a:t> +1-347-878-2931</a:t>
              </a:r>
            </a:p>
          </p:txBody>
        </p:sp>
        <p:sp>
          <p:nvSpPr>
            <p:cNvPr name="Freeform 8" id="8"/>
            <p:cNvSpPr/>
            <p:nvPr/>
          </p:nvSpPr>
          <p:spPr>
            <a:xfrm flipH="false" flipV="false" rot="0">
              <a:off x="15680395" y="4568113"/>
              <a:ext cx="278005" cy="278005"/>
            </a:xfrm>
            <a:custGeom>
              <a:avLst/>
              <a:gdLst/>
              <a:ahLst/>
              <a:cxnLst/>
              <a:rect r="r" b="b" t="t" l="l"/>
              <a:pathLst>
                <a:path h="278005" w="278005">
                  <a:moveTo>
                    <a:pt x="0" y="0"/>
                  </a:moveTo>
                  <a:lnTo>
                    <a:pt x="278004" y="0"/>
                  </a:lnTo>
                  <a:lnTo>
                    <a:pt x="278004" y="278004"/>
                  </a:lnTo>
                  <a:lnTo>
                    <a:pt x="0" y="27800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6178989" y="4118997"/>
              <a:ext cx="5371692" cy="871436"/>
            </a:xfrm>
            <a:prstGeom prst="rect">
              <a:avLst/>
            </a:prstGeom>
          </p:spPr>
          <p:txBody>
            <a:bodyPr anchor="t" rtlCol="false" tIns="0" lIns="0" bIns="0" rIns="0">
              <a:spAutoFit/>
            </a:bodyPr>
            <a:lstStyle/>
            <a:p>
              <a:pPr algn="l">
                <a:lnSpc>
                  <a:spcPts val="6515"/>
                </a:lnSpc>
              </a:pPr>
              <a:r>
                <a:rPr lang="en-US" sz="2832" spc="277">
                  <a:solidFill>
                    <a:srgbClr val="F0E07F"/>
                  </a:solidFill>
                  <a:latin typeface="TT Fors"/>
                  <a:ea typeface="TT Fors"/>
                  <a:cs typeface="TT Fors"/>
                  <a:sym typeface="TT Fors"/>
                </a:rPr>
                <a:t>DK:</a:t>
              </a:r>
              <a:r>
                <a:rPr lang="en-US" sz="2832" spc="277">
                  <a:solidFill>
                    <a:srgbClr val="FFFFFF"/>
                  </a:solidFill>
                  <a:latin typeface="TT Fors"/>
                  <a:ea typeface="TT Fors"/>
                  <a:cs typeface="TT Fors"/>
                  <a:sym typeface="TT Fors"/>
                </a:rPr>
                <a:t> +45 36 98 05 05</a:t>
              </a:r>
            </a:p>
          </p:txBody>
        </p:sp>
        <p:sp>
          <p:nvSpPr>
            <p:cNvPr name="TextBox 10" id="10"/>
            <p:cNvSpPr txBox="true"/>
            <p:nvPr/>
          </p:nvSpPr>
          <p:spPr>
            <a:xfrm rot="0">
              <a:off x="16271327" y="5529234"/>
              <a:ext cx="3744501" cy="543989"/>
            </a:xfrm>
            <a:prstGeom prst="rect">
              <a:avLst/>
            </a:prstGeom>
          </p:spPr>
          <p:txBody>
            <a:bodyPr anchor="t" rtlCol="false" tIns="0" lIns="0" bIns="0" rIns="0">
              <a:spAutoFit/>
            </a:bodyPr>
            <a:lstStyle/>
            <a:p>
              <a:pPr algn="l" marL="0" indent="0" lvl="0">
                <a:lnSpc>
                  <a:spcPts val="3172"/>
                </a:lnSpc>
                <a:spcBef>
                  <a:spcPct val="0"/>
                </a:spcBef>
              </a:pPr>
              <a:r>
                <a:rPr lang="en-US" sz="2832" u="sng">
                  <a:solidFill>
                    <a:srgbClr val="FFFFFF"/>
                  </a:solidFill>
                  <a:latin typeface="TT Fors"/>
                  <a:ea typeface="TT Fors"/>
                  <a:cs typeface="TT Fors"/>
                  <a:sym typeface="TT Fors"/>
                  <a:hlinkClick r:id="rId8" tooltip="mailto:sales@iflair.com?subject=Request%20for%20Quote%20from%20iFlair.in"/>
                </a:rPr>
                <a:t>info@iflair.com</a:t>
              </a:r>
            </a:p>
          </p:txBody>
        </p:sp>
        <p:sp>
          <p:nvSpPr>
            <p:cNvPr name="Freeform 11" id="11"/>
            <p:cNvSpPr/>
            <p:nvPr/>
          </p:nvSpPr>
          <p:spPr>
            <a:xfrm flipH="false" flipV="false" rot="0">
              <a:off x="15680395" y="5677998"/>
              <a:ext cx="278005" cy="278005"/>
            </a:xfrm>
            <a:custGeom>
              <a:avLst/>
              <a:gdLst/>
              <a:ahLst/>
              <a:cxnLst/>
              <a:rect r="r" b="b" t="t" l="l"/>
              <a:pathLst>
                <a:path h="278005" w="278005">
                  <a:moveTo>
                    <a:pt x="0" y="0"/>
                  </a:moveTo>
                  <a:lnTo>
                    <a:pt x="278004" y="0"/>
                  </a:lnTo>
                  <a:lnTo>
                    <a:pt x="278004" y="278005"/>
                  </a:lnTo>
                  <a:lnTo>
                    <a:pt x="0" y="2780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16271327" y="6612024"/>
              <a:ext cx="3412964" cy="543989"/>
            </a:xfrm>
            <a:prstGeom prst="rect">
              <a:avLst/>
            </a:prstGeom>
          </p:spPr>
          <p:txBody>
            <a:bodyPr anchor="t" rtlCol="false" tIns="0" lIns="0" bIns="0" rIns="0">
              <a:spAutoFit/>
            </a:bodyPr>
            <a:lstStyle/>
            <a:p>
              <a:pPr algn="l" marL="0" indent="0" lvl="0">
                <a:lnSpc>
                  <a:spcPts val="3172"/>
                </a:lnSpc>
                <a:spcBef>
                  <a:spcPct val="0"/>
                </a:spcBef>
              </a:pPr>
              <a:r>
                <a:rPr lang="en-US" sz="2832">
                  <a:solidFill>
                    <a:srgbClr val="FFFFFF"/>
                  </a:solidFill>
                  <a:latin typeface="TT Fors"/>
                  <a:ea typeface="TT Fors"/>
                  <a:cs typeface="TT Fors"/>
                  <a:sym typeface="TT Fors"/>
                </a:rPr>
                <a:t>www.i﻿Flair.com</a:t>
              </a:r>
            </a:p>
          </p:txBody>
        </p:sp>
        <p:sp>
          <p:nvSpPr>
            <p:cNvPr name="Freeform 13" id="13"/>
            <p:cNvSpPr/>
            <p:nvPr/>
          </p:nvSpPr>
          <p:spPr>
            <a:xfrm flipH="false" flipV="false" rot="0">
              <a:off x="15680395" y="6787215"/>
              <a:ext cx="278005" cy="278005"/>
            </a:xfrm>
            <a:custGeom>
              <a:avLst/>
              <a:gdLst/>
              <a:ahLst/>
              <a:cxnLst/>
              <a:rect r="r" b="b" t="t" l="l"/>
              <a:pathLst>
                <a:path h="278005" w="278005">
                  <a:moveTo>
                    <a:pt x="0" y="0"/>
                  </a:moveTo>
                  <a:lnTo>
                    <a:pt x="278004" y="0"/>
                  </a:lnTo>
                  <a:lnTo>
                    <a:pt x="278004" y="278004"/>
                  </a:lnTo>
                  <a:lnTo>
                    <a:pt x="0" y="27800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0" y="1911868"/>
              <a:ext cx="5986290" cy="887954"/>
            </a:xfrm>
            <a:custGeom>
              <a:avLst/>
              <a:gdLst/>
              <a:ahLst/>
              <a:cxnLst/>
              <a:rect r="r" b="b" t="t" l="l"/>
              <a:pathLst>
                <a:path h="887954" w="5986290">
                  <a:moveTo>
                    <a:pt x="0" y="0"/>
                  </a:moveTo>
                  <a:lnTo>
                    <a:pt x="5986290" y="0"/>
                  </a:lnTo>
                  <a:lnTo>
                    <a:pt x="5986290" y="887954"/>
                  </a:lnTo>
                  <a:lnTo>
                    <a:pt x="0" y="887954"/>
                  </a:lnTo>
                  <a:lnTo>
                    <a:pt x="0" y="0"/>
                  </a:lnTo>
                  <a:close/>
                </a:path>
              </a:pathLst>
            </a:custGeom>
            <a:blipFill>
              <a:blip r:embed="rId9"/>
              <a:stretch>
                <a:fillRect l="0" t="0" r="0" b="0"/>
              </a:stretch>
            </a:blipFill>
          </p:spPr>
        </p:sp>
        <p:sp>
          <p:nvSpPr>
            <p:cNvPr name="TextBox 15" id="15"/>
            <p:cNvSpPr txBox="true"/>
            <p:nvPr/>
          </p:nvSpPr>
          <p:spPr>
            <a:xfrm rot="0">
              <a:off x="0" y="3232635"/>
              <a:ext cx="13130405" cy="4543693"/>
            </a:xfrm>
            <a:prstGeom prst="rect">
              <a:avLst/>
            </a:prstGeom>
          </p:spPr>
          <p:txBody>
            <a:bodyPr anchor="t" rtlCol="false" tIns="0" lIns="0" bIns="0" rIns="0">
              <a:spAutoFit/>
            </a:bodyPr>
            <a:lstStyle/>
            <a:p>
              <a:pPr algn="just" marL="0" indent="0" lvl="0">
                <a:lnSpc>
                  <a:spcPts val="3918"/>
                </a:lnSpc>
              </a:pPr>
              <a:r>
                <a:rPr lang="en-US" sz="2360" strike="noStrike" u="none">
                  <a:solidFill>
                    <a:srgbClr val="FFFFFF"/>
                  </a:solidFill>
                  <a:latin typeface="TT Fors"/>
                  <a:ea typeface="TT Fors"/>
                  <a:cs typeface="TT Fors"/>
                  <a:sym typeface="TT Fors"/>
                </a:rPr>
                <a:t>At iFlair, we believe in building lasting partnerships founded on trust, expertise, and a shared commitment to excellence. Our dedicated team is passionate about helping you achieve your goals and driving your business forward with innovative, customized solutions. Let's work together to create impactful results that set you apart in the market. We look forward to the opportunity to collaborate and contribute to your success.</a:t>
              </a:r>
            </a:p>
          </p:txBody>
        </p:sp>
        <p:sp>
          <p:nvSpPr>
            <p:cNvPr name="TextBox 16" id="16"/>
            <p:cNvSpPr txBox="true"/>
            <p:nvPr/>
          </p:nvSpPr>
          <p:spPr>
            <a:xfrm rot="0">
              <a:off x="0" y="57150"/>
              <a:ext cx="9313414" cy="1137083"/>
            </a:xfrm>
            <a:prstGeom prst="rect">
              <a:avLst/>
            </a:prstGeom>
          </p:spPr>
          <p:txBody>
            <a:bodyPr anchor="t" rtlCol="false" tIns="0" lIns="0" bIns="0" rIns="0">
              <a:spAutoFit/>
            </a:bodyPr>
            <a:lstStyle/>
            <a:p>
              <a:pPr algn="just">
                <a:lnSpc>
                  <a:spcPts val="6491"/>
                </a:lnSpc>
              </a:pPr>
              <a:r>
                <a:rPr lang="en-US" sz="5901">
                  <a:solidFill>
                    <a:srgbClr val="F0E07F"/>
                  </a:solidFill>
                  <a:latin typeface="TT Fors"/>
                  <a:ea typeface="TT Fors"/>
                  <a:cs typeface="TT Fors"/>
                  <a:sym typeface="TT Fors"/>
                </a:rPr>
                <a:t>Get in touch with us</a:t>
              </a:r>
            </a:p>
          </p:txBody>
        </p:sp>
      </p:grpSp>
      <p:sp>
        <p:nvSpPr>
          <p:cNvPr name="Freeform 17" id="17"/>
          <p:cNvSpPr/>
          <p:nvPr/>
        </p:nvSpPr>
        <p:spPr>
          <a:xfrm flipH="false" flipV="false" rot="0">
            <a:off x="15899738" y="490893"/>
            <a:ext cx="1291973" cy="537807"/>
          </a:xfrm>
          <a:custGeom>
            <a:avLst/>
            <a:gdLst/>
            <a:ahLst/>
            <a:cxnLst/>
            <a:rect r="r" b="b" t="t" l="l"/>
            <a:pathLst>
              <a:path h="537807" w="1291973">
                <a:moveTo>
                  <a:pt x="0" y="0"/>
                </a:moveTo>
                <a:lnTo>
                  <a:pt x="1291973" y="0"/>
                </a:lnTo>
                <a:lnTo>
                  <a:pt x="1291973" y="537807"/>
                </a:lnTo>
                <a:lnTo>
                  <a:pt x="0" y="537807"/>
                </a:lnTo>
                <a:lnTo>
                  <a:pt x="0" y="0"/>
                </a:lnTo>
                <a:close/>
              </a:path>
            </a:pathLst>
          </a:custGeom>
          <a:blipFill>
            <a:blip r:embed="rId10"/>
            <a:stretch>
              <a:fillRect l="0" t="0" r="0" b="0"/>
            </a:stretch>
          </a:blipFill>
        </p:spPr>
      </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DAGLLi8Y200</dc:identifier>
  <dcterms:modified xsi:type="dcterms:W3CDTF">2011-08-01T06:04:30Z</dcterms:modified>
  <cp:revision>1</cp:revision>
  <dc:title>iFlair_New_Pitchdeck</dc:title>
</cp:coreProperties>
</file>